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3"/>
  </p:notesMasterIdLst>
  <p:sldIdLst>
    <p:sldId id="287" r:id="rId2"/>
    <p:sldId id="258" r:id="rId3"/>
    <p:sldId id="299" r:id="rId4"/>
    <p:sldId id="296" r:id="rId5"/>
    <p:sldId id="295" r:id="rId6"/>
    <p:sldId id="290" r:id="rId7"/>
    <p:sldId id="292" r:id="rId8"/>
    <p:sldId id="297" r:id="rId9"/>
    <p:sldId id="291" r:id="rId10"/>
    <p:sldId id="300" r:id="rId11"/>
    <p:sldId id="301" r:id="rId12"/>
    <p:sldId id="306" r:id="rId13"/>
    <p:sldId id="305" r:id="rId14"/>
    <p:sldId id="298" r:id="rId15"/>
    <p:sldId id="303" r:id="rId16"/>
    <p:sldId id="304" r:id="rId17"/>
    <p:sldId id="289" r:id="rId18"/>
    <p:sldId id="294" r:id="rId19"/>
    <p:sldId id="288" r:id="rId20"/>
    <p:sldId id="302" r:id="rId21"/>
    <p:sldId id="30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0" autoAdjust="0"/>
    <p:restoredTop sz="9466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481B8-756F-44B2-AE17-972A9814B866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E897E-A93D-4AFC-A288-F71B90615C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6118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E897E-A93D-4AFC-A288-F71B90615CE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E897E-A93D-4AFC-A288-F71B90615CE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http://blogs.loc.gov/law/2011/01/slavery-in-the-french-colonies/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</a:t>
            </a:r>
            <a:r>
              <a:rPr lang="en-US" baseline="0" dirty="0" smtClean="0"/>
              <a:t> intellectual movement was going on in France in 1685? Why might these thinkers object to the Code Noir?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E897E-A93D-4AFC-A288-F71B90615CE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http://blogs.loc.gov/law/2011/01/slavery-in-the-french-colonies/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E897E-A93D-4AFC-A288-F71B90615CE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(Distinguishing them from European indentured servants)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E897E-A93D-4AFC-A288-F71B90615CE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http://www.washingtonpost.com/blogs/worldviews/wp/2013/10/17/this-map-shows-where-the-worlds-30-million-slaves-live-there-are-60000-in-the-u-s/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E897E-A93D-4AFC-A288-F71B90615CE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E897E-A93D-4AFC-A288-F71B90615CE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4D89BF-1B5A-412F-9CF1-B1B9B273C4AC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D7AD778-C170-42A8-B5A9-D97B23F59B2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D89BF-1B5A-412F-9CF1-B1B9B273C4AC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D778-C170-42A8-B5A9-D97B23F59B2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D89BF-1B5A-412F-9CF1-B1B9B273C4AC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D778-C170-42A8-B5A9-D97B23F59B2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D89BF-1B5A-412F-9CF1-B1B9B273C4AC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D778-C170-42A8-B5A9-D97B23F59B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D89BF-1B5A-412F-9CF1-B1B9B273C4AC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D778-C170-42A8-B5A9-D97B23F59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D89BF-1B5A-412F-9CF1-B1B9B273C4AC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D778-C170-42A8-B5A9-D97B23F59B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D89BF-1B5A-412F-9CF1-B1B9B273C4AC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D778-C170-42A8-B5A9-D97B23F59B2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D89BF-1B5A-412F-9CF1-B1B9B273C4AC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D778-C170-42A8-B5A9-D97B23F59B2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D89BF-1B5A-412F-9CF1-B1B9B273C4AC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D778-C170-42A8-B5A9-D97B23F59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D89BF-1B5A-412F-9CF1-B1B9B273C4AC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D778-C170-42A8-B5A9-D97B23F59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D89BF-1B5A-412F-9CF1-B1B9B273C4AC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D778-C170-42A8-B5A9-D97B23F59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54D89BF-1B5A-412F-9CF1-B1B9B273C4AC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D7AD778-C170-42A8-B5A9-D97B23F59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MliaXlKxow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2590800"/>
            <a:ext cx="4742170" cy="35081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685800"/>
            <a:ext cx="6777318" cy="1731982"/>
          </a:xfrm>
        </p:spPr>
        <p:txBody>
          <a:bodyPr/>
          <a:lstStyle/>
          <a:p>
            <a:r>
              <a:rPr lang="en-US" dirty="0" smtClean="0"/>
              <a:t>Land Empires of the New World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upload.wikimedia.org/wikipedia/commons/thumb/0/02/Sengbe.jpg/170px-Sengb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0"/>
            <a:ext cx="2027251" cy="3028952"/>
          </a:xfrm>
          <a:prstGeom prst="rect">
            <a:avLst/>
          </a:prstGeom>
          <a:noFill/>
        </p:spPr>
      </p:pic>
      <p:pic>
        <p:nvPicPr>
          <p:cNvPr id="12292" name="Picture 4" descr="http://upload.wikimedia.org/wikipedia/commons/thumb/8/8d/Kimbo_Amistad_1839_1840.jpg/640px-Kimbo_Amistad_1839_18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27722" y="4648200"/>
            <a:ext cx="2497303" cy="26269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7079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209800"/>
            <a:ext cx="5244353" cy="387781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Development of </a:t>
            </a:r>
            <a:r>
              <a:rPr lang="en-US" dirty="0" err="1" smtClean="0"/>
              <a:t>racialized</a:t>
            </a:r>
            <a:r>
              <a:rPr lang="en-US" dirty="0" smtClean="0"/>
              <a:t> slavery (late 1600s)</a:t>
            </a:r>
          </a:p>
          <a:p>
            <a:pPr lvl="1"/>
            <a:r>
              <a:rPr lang="en-US" dirty="0" smtClean="0"/>
              <a:t>Supply of white indentured servants decreased</a:t>
            </a:r>
          </a:p>
          <a:p>
            <a:pPr lvl="1"/>
            <a:r>
              <a:rPr lang="en-US" dirty="0" smtClean="0"/>
              <a:t>Plantation labor came to be seen as an exclusively black role</a:t>
            </a:r>
          </a:p>
          <a:p>
            <a:pPr lvl="1"/>
            <a:r>
              <a:rPr lang="en-US" dirty="0" smtClean="0"/>
              <a:t>Barbados: Something new. The combination of British labor practices, West African slavery, and the innovative cruelty of white elites on the island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Transformation of Slavery in the Atlantic World</a:t>
            </a:r>
            <a:endParaRPr lang="en-US" sz="4400" dirty="0"/>
          </a:p>
        </p:txBody>
      </p:sp>
      <p:pic>
        <p:nvPicPr>
          <p:cNvPr id="17410" name="Picture 2" descr="Slaves on Hispanio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743200"/>
            <a:ext cx="3512693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1" y="2248347"/>
            <a:ext cx="8139952" cy="3877815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Louis XIV’s </a:t>
            </a:r>
            <a:r>
              <a:rPr lang="en-US" b="1" i="1" dirty="0" smtClean="0">
                <a:solidFill>
                  <a:srgbClr val="FF0000"/>
                </a:solidFill>
              </a:rPr>
              <a:t>Code Noir </a:t>
            </a:r>
            <a:r>
              <a:rPr lang="en-US" b="1" dirty="0" smtClean="0">
                <a:solidFill>
                  <a:srgbClr val="FF0000"/>
                </a:solidFill>
              </a:rPr>
              <a:t>(1685)</a:t>
            </a:r>
          </a:p>
          <a:p>
            <a:pPr lvl="1"/>
            <a:r>
              <a:rPr lang="en-US" dirty="0" smtClean="0"/>
              <a:t>Established the terms of slavery in the French colonies</a:t>
            </a:r>
          </a:p>
          <a:p>
            <a:pPr lvl="1"/>
            <a:r>
              <a:rPr lang="en-US" dirty="0" smtClean="0"/>
              <a:t>Jews banned from French colonies</a:t>
            </a:r>
          </a:p>
          <a:p>
            <a:pPr lvl="1"/>
            <a:r>
              <a:rPr lang="en-US" dirty="0" smtClean="0"/>
              <a:t>The child of two slaves was a slave; belonged to the owner of the mother</a:t>
            </a:r>
          </a:p>
          <a:p>
            <a:pPr lvl="1"/>
            <a:r>
              <a:rPr lang="en-US" dirty="0" smtClean="0"/>
              <a:t>Gave owners permission to beat or execute slaves for misconduct</a:t>
            </a:r>
          </a:p>
          <a:p>
            <a:pPr lvl="1"/>
            <a:r>
              <a:rPr lang="en-US" dirty="0" smtClean="0"/>
              <a:t>“A fugitive slave that shall continue out for a month. . .shall have both his ears cut off, and shall be branded on one of his shoulders with a fleur-de-lis. . .for the third offence, he shall be punished with death” (3)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56263" cy="1054250"/>
          </a:xfrm>
        </p:spPr>
        <p:txBody>
          <a:bodyPr/>
          <a:lstStyle/>
          <a:p>
            <a:r>
              <a:rPr lang="en-US" sz="2800" dirty="0" smtClean="0"/>
              <a:t>Louis XIV’s “Code Noir”</a:t>
            </a:r>
            <a:endParaRPr lang="en-US" sz="2800" dirty="0"/>
          </a:p>
        </p:txBody>
      </p:sp>
      <p:pic>
        <p:nvPicPr>
          <p:cNvPr id="31746" name="Picture 2" descr="http://upload.wikimedia.org/wikipedia/commons/thumb/3/3c/Fleur-de-lis-fill.svg/350px-Fleur-de-lis-fill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8600"/>
            <a:ext cx="1531641" cy="1571026"/>
          </a:xfrm>
          <a:prstGeom prst="rect">
            <a:avLst/>
          </a:prstGeom>
          <a:noFill/>
        </p:spPr>
      </p:pic>
      <p:pic>
        <p:nvPicPr>
          <p:cNvPr id="5" name="Picture 2" descr="http://upload.wikimedia.org/wikipedia/commons/thumb/3/3c/Fleur-de-lis-fill.svg/350px-Fleur-de-lis-fill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228600"/>
            <a:ext cx="1531641" cy="1571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1" y="2248347"/>
            <a:ext cx="5333999" cy="3877815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The Code was in effect until 1848</a:t>
            </a:r>
            <a:endParaRPr lang="en-US" dirty="0" smtClean="0"/>
          </a:p>
          <a:p>
            <a:pPr lvl="1"/>
            <a:r>
              <a:rPr lang="en-US" dirty="0" smtClean="0"/>
              <a:t>Criticism:</a:t>
            </a:r>
            <a:endParaRPr lang="en-US" dirty="0" smtClean="0"/>
          </a:p>
          <a:p>
            <a:pPr lvl="2"/>
            <a:r>
              <a:rPr lang="en-US" dirty="0" smtClean="0"/>
              <a:t>How does it connect with the ideas of the Enlightenment?</a:t>
            </a:r>
            <a:endParaRPr lang="en-US" dirty="0" smtClean="0"/>
          </a:p>
          <a:p>
            <a:pPr lvl="2"/>
            <a:r>
              <a:rPr lang="en-US" dirty="0" smtClean="0"/>
              <a:t>Voltaire</a:t>
            </a:r>
            <a:r>
              <a:rPr lang="en-US" dirty="0" smtClean="0"/>
              <a:t>: “The Black Code only serves to show that the legal scholars consulted by Louis XIV had no ideas regarding human rights</a:t>
            </a:r>
            <a:r>
              <a:rPr lang="en-US" dirty="0" smtClean="0"/>
              <a:t>.”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56263" cy="1054250"/>
          </a:xfrm>
        </p:spPr>
        <p:txBody>
          <a:bodyPr/>
          <a:lstStyle/>
          <a:p>
            <a:r>
              <a:rPr lang="en-US" sz="2800" dirty="0" smtClean="0"/>
              <a:t>Louis XIV’s “Code Noir”</a:t>
            </a:r>
            <a:endParaRPr lang="en-US" sz="2800" dirty="0"/>
          </a:p>
        </p:txBody>
      </p:sp>
      <p:pic>
        <p:nvPicPr>
          <p:cNvPr id="31746" name="Picture 2" descr="http://upload.wikimedia.org/wikipedia/commons/thumb/3/3c/Fleur-de-lis-fill.svg/350px-Fleur-de-lis-fill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8600"/>
            <a:ext cx="1531641" cy="1571026"/>
          </a:xfrm>
          <a:prstGeom prst="rect">
            <a:avLst/>
          </a:prstGeom>
          <a:noFill/>
        </p:spPr>
      </p:pic>
      <p:pic>
        <p:nvPicPr>
          <p:cNvPr id="5" name="Picture 2" descr="http://upload.wikimedia.org/wikipedia/commons/thumb/3/3c/Fleur-de-lis-fill.svg/350px-Fleur-de-lis-fill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228600"/>
            <a:ext cx="1531641" cy="1571026"/>
          </a:xfrm>
          <a:prstGeom prst="rect">
            <a:avLst/>
          </a:prstGeom>
          <a:noFill/>
        </p:spPr>
      </p:pic>
      <p:pic>
        <p:nvPicPr>
          <p:cNvPr id="13314" name="Picture 2" descr="http://lewebpedagogique.com/asphodele/files/2012/05/Code-noi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590800"/>
            <a:ext cx="2933700" cy="3238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09800"/>
            <a:ext cx="5930153" cy="3877815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Maroons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Communities in Jamaica, South America, and other Caribbean islands. </a:t>
            </a:r>
          </a:p>
          <a:p>
            <a:pPr lvl="1"/>
            <a:r>
              <a:rPr lang="en-US" dirty="0" smtClean="0"/>
              <a:t>Jungle villages established by runaway slaves, hid out in remote areas to avoid returning to captivity</a:t>
            </a:r>
          </a:p>
          <a:p>
            <a:pPr lvl="1"/>
            <a:r>
              <a:rPr lang="en-US" dirty="0" smtClean="0"/>
              <a:t>Preserved African languages and other cultural aspects</a:t>
            </a:r>
          </a:p>
          <a:p>
            <a:r>
              <a:rPr lang="en-US" dirty="0" smtClean="0"/>
              <a:t>Slave Rebellions:</a:t>
            </a:r>
          </a:p>
          <a:p>
            <a:pPr lvl="1"/>
            <a:r>
              <a:rPr lang="en-US" dirty="0" smtClean="0"/>
              <a:t>Toussaint </a:t>
            </a:r>
            <a:r>
              <a:rPr lang="en-US" dirty="0" err="1" smtClean="0"/>
              <a:t>L’Ouverture</a:t>
            </a:r>
            <a:r>
              <a:rPr lang="en-US" dirty="0" smtClean="0"/>
              <a:t>, Haiti, 1804</a:t>
            </a:r>
          </a:p>
          <a:p>
            <a:pPr lvl="1"/>
            <a:r>
              <a:rPr lang="en-US" dirty="0" smtClean="0"/>
              <a:t>Nat </a:t>
            </a:r>
            <a:r>
              <a:rPr lang="en-US" dirty="0" smtClean="0"/>
              <a:t>Turner’s Rebellion, Virginia, 1831</a:t>
            </a:r>
          </a:p>
          <a:p>
            <a:r>
              <a:rPr lang="en-US" dirty="0" smtClean="0"/>
              <a:t>Slaves created their own social world</a:t>
            </a:r>
          </a:p>
          <a:p>
            <a:pPr lvl="1"/>
            <a:r>
              <a:rPr lang="en-US" dirty="0" smtClean="0"/>
              <a:t>Had their own marriage practices, preserved family life</a:t>
            </a:r>
          </a:p>
          <a:p>
            <a:r>
              <a:rPr lang="en-US" dirty="0" smtClean="0"/>
              <a:t>Marriage:</a:t>
            </a:r>
          </a:p>
          <a:p>
            <a:pPr lvl="1"/>
            <a:r>
              <a:rPr lang="en-US" dirty="0" smtClean="0"/>
              <a:t>In Surinam, black women were allowed to marry white men and attain wealth/status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Resistance to Slavery in the Atlantic World</a:t>
            </a:r>
            <a:endParaRPr lang="en-US" sz="3600" dirty="0"/>
          </a:p>
        </p:txBody>
      </p:sp>
      <p:sp>
        <p:nvSpPr>
          <p:cNvPr id="36866" name="AutoShape 2" descr="data:image/jpeg;base64,/9j/4AAQSkZJRgABAQAAAQABAAD/2wCEAAkGBxQTEhQUExQVFRUXFxQYFRcWFxgYFhcYFxYWGBcXGhgYHSggGBwlHBUVITIhJSksLi4uGB8zODMsNygtLisBCgoKDg0OGhAQGiwlICQsLCwsLCwsLCwsLCwsLCwsLCwsLCwsLCwsLCwsLCwsLCwsLCwsLCwsLCwsLCwsLCwsLP/AABEIASEArwMBIgACEQEDEQH/xAAcAAABBQEBAQAAAAAAAAAAAAAGAgMEBQcBAAj/xABHEAACAQIEBAMFBgMFBQcFAAABAhEAAwQSITEFBkFREyJhBzJxgZEUI0KhscFSctEzYoKi8BZDY9LhFTSSsrPC8Qgkc4ST/8QAGgEAAgMBAQAAAAAAAAAAAAAAAAIBAwQFBv/EACoRAAICAQQCAgIBBAMAAAAAAAABAhEDBBIhMSJBE2EyUUIUgZGhBSNS/9oADAMBAAIRAxEAPwDX80Ui601ATD5L6iXKZGy5nLDxMwP4uuUt9TU9k1qpstRxDFLVq9lpDAgGNT0nb69KCBvG4wW1k7kgACJMmJ16Cq92za1XYm25xBa4uWQsDNmGgAOU6SJnoN9hVoBpSObsiRxrkCml821CXtB5sbBhbdtQbrgsGbVEAIHmGklvNAGvlJrI+J8yYq5OfEXSDuoYhN5goIUj0Iopsij6AxGKRA5ZgAgJeT7gAk5u2lZ5xj2pIGy4a3mWCDcud/wlUDaj0aDWaY3Ho5lFyZ/NdUbZx1QnUIZnL021iolsnMKZRok0zBe0fF3NAtjcQfDbQQS0+fXadO1F3Dub1Zsl1cu4FwCEYqAYyySpIM9tCATQRytgGWwxyeZoBaDmHmzFTKkLmVdJgSBrJiri7caQpKMvlBBJytl95Y1yTBIAbKDB9KAYc8Ox9u8C1pg6gwSO/b9Kng1k+G5kGAxDnwiVuqugZQQ2Zjr2GrbbzrtRZwznrDXNHJst18SMvTZ1JBmf+gpXwLQd4f0p4iqDC8SyXIb3T17H19KuluhtVII9NqdMZIU4pvLS2muUPkYQRXRXM1emgg7FcIrk0maVslFgUBpQFeW1XjTUFnswFKYiKY8QakkAdSdB9aYtYm08m2ytG8Hv1I6zH5UxBScYxY8cD+FR/m1j6BaetYial4/gyXTn2fvrBgaTG/T5VGPBrigsrLPRNSNBtnJEknqQB09aqcWDM75/4b4uLtSP7ZFRGkgZ7ec5WjWT4giOmY9NArifKrKGOdfLIYTJDD4bAmAJ7+la1xbBWcVbNu8CRMqVJR0dfdZT0INBt7B4nDlhctpjLbT5z5bmuYyQJgyRqon17SmBmjcPa3cyXZT+YEROokHUTUwcHb3kZWH+u00U8XxuEYr46XFlfIzKqgsQCxP2cKWALDcTovrNfhsDgn2xIs6mVVoOUzBDORmiNj3FEt3aBUEnDMFixbythnYMJBR0aBIIU5mBBiZ+G3aUnDcTErYdDEfeMogGPxF2L6A9AJO0VU8P4hdQALxNYGVVUG25I2Gjg5SNOnerY40ZJu8SLsBJKXECawSMttVhhJG5GnWsj/qm+HH/AAyysf2D3NuBdRbuXoBNxgqISQEyyFDN/eB6dTroKgWcBcBDW5LqfdJiZGxghupoiv4zCqGyktAUB81y4T2WbgJA82g79dqg4fGXbzn7PhnuEBlDmUEadfQnupHcVpxqSj5PkWVXwMHmdsOAfCcOQPKtwW7cAmYVVIc67kDpppWg8mcTW4oZGMPqs6Eke8I2kem8HtWQcxcNv2L+XEDzMAwbU5htGbQGIg6TIok5NxpWzeUGHtEX7cg/hjT5wBA6Mama44ISs2rxiRTF6+4G+1KsXlYBl1BAI+BAI/Wn7bidaW7FKecU5lc2XpIAH5ipWCs4nMC7wo3WFM6HqB3jrV0Ly7SO5+c0nxAaahkMia69PqBSbluaCSVgbLKpDXHuMTJZsv0AUAKPgKWbdJsYpGAZGVgdipBB+BGhp7xRVtCkRsC0ki4YJ90qmUCNpy5jrrqaYfDXe6EiIMsoIJ1BGuw29e1WPidqXNAENsEpIY5pHZ2A07qDBrtzPplynUTmnadYjrFSHNNo1AFW/BEKDxMzkbsCULnXVsh13qDe4ErAhSR2zax/Wr2/jkWSzBQDBLSqg/E6R67UtWVjoQfgRUSigPnn2v4G/auYYXipXJdFqDJgOCZO8SwiaA8Pqa+kfafyeeIYZVtEC9aYvbnQNIAZCekwIPevn1+G3sO8X7Ny2TMC4jJsdxI82xGmlT6I9lpheB3XVmSPKsgTqxEeUeu/09dLK1wC+1vUgGU94HTNvooO2smrflnHqLf+v0q7tcVVCGJQoVU5QlwXQWJ0IZQumk7R61RufRp2Rq7A/lbl27ex1i3cVwqAXb2hBQeYorbQWZAPma3IYeofLNn7rPEG4c+o1ggBZ/wgfWrsYc03ZlfYPce4HYxNvw76BwNVOzKe6kag1mZ4IvD8fbt3DnsXrbZHeAc4MFSV23HoQw7abacIOtBftU4QLvDnLOni2D46gQDlEhgJ8x8hOoiSo2qVF1TGTp2V/COOixfGFuQVOXw3zCVDEgKRsRmgbgjONKNazXk2zavYS3ChWBJDKBmDgwXB3knWtK4HiVurLQLglWQbEj8a9SpBB9NulVqPI+ReyLi7bHcVExC3FEgkfCid7YNc8MU2wrQHYfj1xDBIcdjoRrrqBr86IuEcQN23nKMmpEN1jqO4/oam+AvYfQUsIBUpUNYI4O5eAjxXOs+Y5/oXmP8ArUv7O7kFnYn4kfpTFrFKKl4biCmgS2TMHaddAxj4mpiuw60zZxIp4XBRZA+t89RTVwtMoQpO5iZ6VzOKUrVNsLYlcOZzMxZojsB3yrMCfrXDhhMjQ67ab70/nFJN2iyBk2o169zvtFZj7a3+6w4Yks1xo7BVWTA2mSOlGXNHOGFwYIu3A1wbWUINw/L8I9WgVjHM/Hb3Eby3LihEQFbdsGQoJBYzAljAk+goT9jxRB4HiXV1yqX190dRWkcGt2LuJyi3kBTxHllJuFSAFhWPeTt/QU4FwdGRhcQMSrAE7gkQGB6ETvVvwUeGEvpYRS9lVOQkCdCzARpqCIk6Ujki/a6o1rDXR1qcMUp61lPK3GMZfFzO4RvGt2LVsosZmGa5cYgTkW2CwEiYjNRAvHggDXB5H8ZrTJOY2rRy+K6tAUMZiCZ003ix3Dn0Z1yGuYGk4jDrcR0YSrqykdwQQRQda5ksNHh4i08iRFxegk6TIIkSDqJqTjOM3CkIYP8AENSPh0mo3/sYzL2ZYgrmRp+BPutAkRG5IP0rSMHjzhrou722hbvopOj/AOEmfgWrLOV3yYu8p3DHWehcn9xWlOwZI3kRSSdSNMY7oUaBcSaYdYqByzifEwlpp1XMh33tsydddlFT3UnrVtmboQa8KWEruWoYFBhORFmWxF5k6KURW+bAfsKtv9k8OBoHB75zP51fAUljVu1FdsHTyxrpecDtlB/Oae/7APS6Z9VH9au1NdmjYguihPBLnRwfkRXbfCLg3YfKr4PXc1RsQWyh4k1vD2XvXnyW7alnY9AOwGpJ2AG5NYjxX2lYrE3CtlhhLJJCssF+wZ3I0HeBp30ov9v/ABVsmFwSEDxnLv8AyoQqA6bFmJ/wVkJxL2fur9v3dgwyuAeqt/CdPQxUbP0TYt8G5RbryQS+d5zNM2/eJMsfOKsOElZFWvKXEbF4DCXMyrcW5bYmD5WYwwMaFRcDH/8ACKpuH4RrWIuWX9+2722+KMVP5ikmuC3G+TQOFMogjpFI4dcZbbI4gKWy7bFnMLH4domTB3p7huHAWqriOLKNE9Rv2rN3wbeOyVbssl1b1rR1mCI6qy9dNmYa9ztuKfj3HJsPaZChFjD4e0ehW27G5vqCc0lTqJ7EVfYTHKV3qrxeBTELjFcgKMO11Wj3LtmGDAxIlSVPcH0EMvLxZXkSjUkDvs/tI2PtZgGCtccgiZyWzHx8xFWHKmZbeIuhnDm7hArK7KyJdvhWVSpGUkN07Ch/D8Ix+DdL/wBmvr5cysqkjKw3lQREHrUbAccu2w6hZzm0dQ2htPnSPn+nStU3u6MsWvK+2X/ONl8LiMLezlziMMlxzCrrJVgAoAA0B2ok4DxsOgGYSBqCYOn7etBfF+Oti8NatOpz2HfwjkYlrb65CdhHT0Aq45c9n3E7xEWPBQj37zBBBj8Al237R3IqrY2lfY0Mm00blnid0W1yN92xdwpAgh2LT+utEyYljVHZ5dv4ZhbQNdtqqBWEdFAIInTWTHrVslm7Gtth8qTyQjpuyQcW1RcRjH6MR8Kf+zORtVZfwGJY+VNP5lH70WwD40ginKauDWthUjpFJNJk0oE0DHJNMhjO9Pmo19wgZzACgsSdAABJJ7CBQwR88e2Di4ucYuCZWwtu0vVZChn06HM5B/lpOE5mt+GLbiQAAAwF60NI0R/Mm50UioPA8bZxOMv38V4WW7cZyt7MFYMxaM6KShGmw1ogx/s+wzzcw9y/aWQcy5cXZWSRo9k+IoEbsKqlDc+6LIypcxsCuNObN9L1tEQN57eQMEaCQwCtqB0jqPjR7cs2uLqMTg8tvHqALticovQNIZoGcARJgMAOu0jmzk5n4NhmD+LibQuXtvNctXCGbKInRQjRvvWWcHxHh3UbMq6jVlFxQCNZXr8BrUtcCJ82jWOH8N4gFytg7wbbYfqTl6bzUXiPLVwEtir1jDMdRba54l0AdMloMSRI0E1QtxvFEeXiFtUMgAHFpA6AJlgCOlQLi2t7vEH3BZcPYZBtBIuOUB+Y6VV8ZdvkwhscMRdsWGG2ljEA/R0X9RUfFcSSTg7GjXm8P3s927mMBWhctsEwzegAy7k01nh1m5KpZx+IY+6CwVSJ65Lbk6DuKLuS+C37eMwpfDYfC2/FJCQDffLbdxq7NcgRv5fh0pVjrlsiTZs9iwEVUXQKoUfBRA/KulNaSL2tPK01MEVsXbA7U4abU05mq4rExXGNeJpNADdxaQgp+K5FVyiMmKFy6IzBDr5ipYaR0WCSZjSetJbiNqYzrMkQDJEbzG0R1qbSWWdOlaBRBiuF6dC17KKAsZLaa0Fe1niz2eH3VRD98Gstc0C2lcQS38wJUep6UdxWf+3G3PCrnpcsT/8A0A/ehkpmZ8D5SuYaRjcLKFcy3A5WJC5cl1QyGSw8r5dZknarjhHLeHfEWlw9y7mZ1D5wQ4QBS/3mHcW2GUPow6AQZp7k37RawlnwcTeXyKYkOnm1yhHBCgdIj50Y8tJdxF3xLhshrTq0rZy3HDK4MsrAayw1BrPy58Mue5R5C/wxt07dPhXy3zNaOE4nira/dqt98oWNLbNmSAQR7hWvpHmzjdnBYZr97MVBUKqmGZifKoMiP6TXy7xjiH2jF3b5/wB5cZhm82VZ8in+IKoUeoFXUVWaNg8Ct22H8DDtoPM1gLMgGS+S2G0PSnsBhCstZt4dSPxWktkidIlLd1tp6d96D8Lw/MM2Hu2lfQs9q89ozpMoNRr1yjavY3DYqBmvYiJ1Z8WCuseoIqtw+2WLcHuLt3jlL3LqoynMHa+lvSSRlv37AG3W32rvJWJwv2+ytq6lx2W4WClTlKq+vktBYgxPiP8ADcjORgLVuWL4MzubjtcuSeoW0W1nqe9T+XMbeW9bfDEBRcDszJkteUDcKMxHSAeketSsSFbrtn0aLdN3LbZhBhe0an59BUbhPFBfw9u/bUlWHmAMlSDDL6wwI+VTTLenxpGqYWmLQ11tNqiZmBP60/4eYQwkGpiyGiTaaRrSopgW9tSNtt9Om1LZyKcWheWu5Kji8e1ebFRUNoKOcD4zaxVsvadLgVijMklCygE5Sdx5hrVlWf8AD/Gy2bdhimEu2i2EuYewUKPlLk4hMhVE7bSdwTRxgbxa2jMpRmVSVO6kgEg+oq0gkV6vV6gg4RQ17ROGHEcNxVsCW8NnQa+9b84gDcyug70TUlxOhoAw/kDGTh0WZiR8IJgfSKLV4h9mPjAEhQc4GpZQJIA76VntpDw/iF/CH3Q82+2UjOkT0ysB8RRsl3OlYpeMjoY0pRMT505ku4/FPednKZm8FGM+GhOigDQGImN6g4S3EEjSakcyYI2MXeWIAclZ/hbVfyNTcNjbLwAPDIGoZgQT6GB9K1KVmTJBro9bwdl9SB8Jj8hUi1gLCnRYPxP9akJhEZRorT1EfqKfXhtrqv0JH71alZklKhOGSwDtbkd4q3+0BhCmSegk/pVQmDtq2g+utW9q8FUSQokDcAan1rRGKS7KW7YR8gcaOBF0XmHhO+crvk0VS4bvABI2hd5GuuivnrH8WFpyi+HdzLqQ2ZVzaaldzEmPhrW58r43xsHh7ustbXNP8SjK35g1lybW+DZCM0vJE58KCZ9IpsYYjRXI+IDfnH6z+1TBXiKrokh+A6xlbNtOc69ZaQNySNNBppFeW25GsA/WpyV4rRQEH7Oep00iNPqQdfhXjZFTaQLdQ0SYxj+ccRctYJeHIuHKsxs2Lrhrl20EyBip31diFklgAQD1OOF8zlmshLy4nNZAd9Ldh7ucKWtsE1gyrRoJQbmg0Mly3wjDXrZxFjEi7ea4bVqy9vKAVYCyIQLGY+YyDqSK0fE8BsXhbFtzatixeRbdrKqFL4ALhY3G4NWEBCDXaruC4BrCFC5dQfJmJJC5RoSd/NmPoDG1WBqQOg1w1wCvCgDNvbRy34uHGMt6XcMCzf37UgsPisZh8x1oY5Q4sL1vfXY9/jFEPt+4ybWCt2FMNiLkEdSlsBm+WYoPnWM8rca+z3QSTlkZtYka7/CZqjLFM04G0rLz2o4HLctXejKyn4qQR+TflQQq1pvNF37bhR4Vm4TlF1T5YVQOvmmSCQABNZzZQEUilwa4x3S4LHl3OHIQgAjzSqsNPRgYPqNan3rtxXGZ2O2iqv8AFBAEanSkctrDEgSYGnffT9KkX7Wd7eYRLeYTtL6iR8TqKreSSffBtjpMbj0r5I+PkXVAZoa2rAHSMyk9O1XFm0osJckmFtM0mYz5VYR0jz/WqfiVvLetgbeFbjc6ZT3qxtGMLcB2+6H/AIbmtNLI+UJDSwVPaVS2Y09a3P2SYzPg2XTyXTAG+W4iXJI/ma4PlWIXG22joZ31rVPYtiSftCdAls/PPc/Yilwye6mR/wAhjTxbl+zVFpQNNrS61HCOmuE0pRSXpkSJri0oGuilZBiuExguWcTau3813CnKUS0Ft3Rc+6ZrZDAW2cXVUpOQMqtG9E/JNgniWLxl7E/2hOGwtpzkcpbKM0W2gkqwy6dQ/esV4Li7S4S74lpm8O9buBgVCu3huLdlgd1zLnPop9Kv8Xwe/h8dZt3S1/H4vw7xuBmXw1dj5Uye7dm2wLGVVenZ0Bs3I/MdzG3MY5GW1bveHZWBMJKs5I3LMDp0gVd2eK5sRcshHy21Utd08POYJtTM5gpVjpGtZbiEx1gq2DZ34ezBbmHtKWvWbhf71SVi7GcGWzzlckHar/A8Hw+LtI0NZvXLeIUKzvetliTLzc8zEGW1ynfSockuwo0NWnbUV2ovC7DJaRGyllUA5RC/IVKNMQfOvt64r4vERZBkYe0oI10e5Dt/lNvWs0oi9oGJ8XiWNcHMDfuAH0U5QPkFA+VD4FUt8m6EfFGqey3GWDaNsAC9+PQyygmNe3m/OqPmnlB8Lca7bXNhi0yNfDBPut2EmAe29UHK3FWw19XG2zD+Je31itkwuPTEWSogi4jABlkGQYzA9PjvVMrTLscqMk4bbzQAYOYQdxIOmnUT0q4vYfKVPUSxPSScxPoJnSkDhLWMRaQqVDLnWToZVicpjowIjcRVjjEBRoMyI8pGhPlj4ifyqmafR1sM4vzXdA/xm8DiQB+BUQ6Rqog/n1q44cme3B2LEfmD+9V3MyEYqIYZVRZeJbLID6b5omauOANqognzaxHlEe8QTMSImpkrlSCEqhcv2VfGMPkzety4QOiidh6UZ+w65OJvD/hMT6ee1H/u/OhvmS0MrH/iH6Ekf0op9h9rLdxPqlr6S37zU4/yM2tT+Dg2NaciuIKVWyjz54UlqVXoqQGTXVJpTClAVAHyNy9bXxBOJXCgEEO6i4Awkoch3WV1bWMw0Mmt+45y42Mt4XFW3tpxCytpw2oDjX7t9mRGzP00zEQaw3lLEtZe7eUgZLThSwHhs5jRiQQCB51HVlUaTR/ybjjZwCFB9suYm+njN9oi68BnNogBnAVVDEHUhm6kBptJWyTUuXOAfZp+8z+RLawuWEQtlzGTncBozaTGwqTw/gFizca5bUgku2WfIrXDNxlXoWP6mNzQgOcseLmR8BFq4AtjEWGa/bRmIUG5CTAJ18oOkR1BByut9nuXLuJW8Nbb21UqLdxMqlQMxAjKx7nP2AoUY0qQWwkAprE3QiMxIAVWYk7AASSfpThNCntQ4j4HC8W0wWttaXrrd8n6MachK2fMGJv+I73CILu7kfzMW/emgtcU07ZXWszZ1YJOkE/s85fXFXrviCbaWbupGgco2Q/EHWnuIYDFYVURjmtstw22By/dq0GYGjBoIYagyNqMfZXwtjgbt1QTmN/X4KAAP4j5fl86see7EhWGi2ruNT5F7TQB8VP+jT+jDOXm6Brg1y7icHft3f8AvWFZbtm6VlvDuQl0GQM0e+e8zvrXuFW8xaEAt5mKkghic7ZsynbUT86JOVsOrcWxdkyFbDKvzBgmoeJwhwqKLskg5TAkznZZ09Qde2tLPlGvQyqdNgXze3/3f+BP3qbwPC5zssHy3MwMlCNVBG2tVHM17Ni3/u5V+g/qaveVWPhsCGkMdTEGdgO8VQl5WdZ040xrmEgW2AGmcAegFFnsaP8AbtGs2x8vOf1NBfNV9YFsHzHUjXQdD+tGnsZhVvLOpNsn/OB+QFQlUuSjWNvFS6NftGnKTbGlKrd6PPMQTXi1KNJIqEwEM1eS5SyteFuoA+cvZ7wh7lwNauXMLeylrFzwjdtXRbds4YARJ867g+UDrW04PlvB3LFo27NqycyXw2GASLhX3gQBmUhiIYQQYise5I4tIsZ8W9nC4O2WuYezn8Ukls18jL5wWc6qWKSphdwW8ngYq1ir2ATF27y5/CvO6rbcFlKWMpdg0KoALgx3GlNSaphZqWBwi2kW2khVGmsnUySSeskmvcOwK2UCLJ1JJOrMzElmY9SSSaEeD47iF7EWfEV7drIQ/wB2RDBiSDJiSECzBAzGNwQcCpSoBJFY5/8AUNxQhMLhhszPdfb8ACrp8Wb6Vshr5v8AbVxDxOKXEmRZS2m0QSudvj74pZvgu08bmrANkp2yNDTbNUnCpMDvWdnUVW2gn9m2MxFo3WS8Vw6R9otmShRwwJy9G0gEazArVOYLPiYS3IGa5fUuANJv3LhI9YiN6yDlV1azi8ODD3XtvBGmSwt55mND4htDetxXFh+H4e7tmuYQuNSA4xCB1mBMPmG3SrvRysiqRW4Xl8vi8ZiVuPaZAMhQw0kO5HaD5NCCD2oZxfjQl68WvXlUIShCg5oDuV2J3afj3q9uc2JgsXicPfRsl3w5ugg5HNiIZd8sBdRMEnSqTGcQC2Gc9EJ/LSok6Rs0OLdJszZFJuOWJY5jLHdjO59TvRpwUDwhEH4a69qC7FsxpM+m+lGvA7ZW2dhJkACNwN+5ms0OZWdqqjVA1x2RcW1DBUBKlmzMwYnXNvG4g9q0H2NrLXT62wf8xrOuZL+a+SOiJHz83/urRfYbc/7wOua3+jUVczLnajhaRsYrxrwrxrd6PPCM1KU02wrqmkAcIrgFdFcFAGBcoY68cTbGEsJiPAVLbXWUJaQZrxZ7jxI8jgCOgA1Ig71hvdGoMgElfdJjcelfO+Os3rrDxsI9m1bLNiWsIlw3XZQVVvChbagaLuBAJkzRfe9pl/DXvBt4FvDLKE+0N4BUBVUIoYZQIUmZG5pugNdiu0G4znyzmS2ly2huJmW4xzhYnxPKvvlQJ0Ma9BRdh3lVIIYEA5hsdN9O+9MAomvk/n7GeLxLGPIIN5wCNoSEH5KK+oOO44WbNy6TARHc/BVJ/avka45dmdt2JY/FjJ/M1XkZq08P5DNWvDATctgCSTrHTpP5mqwirLhNhmNwhmXJauNKmDKqSAPQkQfQmqqtmy3FP7G+C8S8HEJc2UsA+gM2ywLCOugrW+U+aLV/Bul4rbtDHZkJZgRZtMuKuM38I0gdywFYvi0hiOxj6aU7grZJjWDEjoY20pt1Kyp4fkkkg+4xjRjcdfxCA+GSPCBEFlVQqkg7TEx8Ki8wYoiwM3lL5VNuQcpUlm8w6nyirTg2DCqKpubcouKqgD8TR1Zup9YArPvtNs7EdP8AGlGPoi8HsyaJr90W7LTA8rRPwqt4Fh9JpjmbDsttzBIzoQz6xnkZbYHuxl1neTRij7Gz5HGPCB+9czu7fxMY9FGij6RWp+yFQty6o/htt+bCsqyxH+vWtO9kNyb93f3Le+w8zaA9/wCopFzKzPqajgaNnVtKXSEXSl10DzjOEVylV6ooD1erjUiagCgxvCUwmDxAwtgOwskLbMsLmRCqoROojSBFVWL4dicRawPgXDlw2Jslze0N+wtvJcY6amHddtd+1HBFeip2u7sLAfgvKV7B412tlLuCu528O5rcw1xtSbZI9wxBAI3GmlG6LAgadq7FeJpwAD2z8XWxw64s+e+RaQdYOrn4BQfqO9fOSNpRr7XuYzjOIOqtNnD/AHdvXQsI8Rv/ABafBRQSRVEuzfiuMDoog4PbK4XE3B0twf8AGwX9M1UAG1E98eHw255WBuXrSKToGVVZ5HcTNKi5PkFT5iT3JNEXL1kSKpsLYmi3gWBmqpu+DZpo7fIIcNeMgIuYBgHM5coKzmE+9029aCeMYvxb1xh/EQOui6D9Pzog5ptrYsOzMWa4FS2hJyqQZNwARJA76TFDfBMLmdQf9RRNJJFqyznNxCfgC5VkA5SAwY9SdCANwBFR+dLwyWknzFi0f3QCJ+p/KrbxIyr8Se8KJgDqdNqDeYMX4uJeJhQqLIgwBO3xJpl+Is5VJQsh2Lksta17JEAe4R/Cn1ljWUBIda1X2QPNy6B2tn6FwR+lUJXJUNqeMMk+zYU2rppIOlcDzXQs8yxddrldqSBq4K9FOUkilZKA8e0OwUR/BxIDEBs1orknoTqGP8sjfWqviXtN8iixhrvilZi6Fyr5iI0eW0BMjTUa9KEBlKAG5OXKIgT5mjruBrPYU0bqqdG1BOkA/Mgjbr66Vn+eRIacU9phAizh2zSf7SCIDCNFMyVzfA5d9ahY72pH7NdJw1y2/h3QralFcz4Q26yJ7Hv0orChobx8h/lUzp20gVQe0PGsmHt2xcssLrSQiZbgVNRn8xGrGYga00crboaCUpJABXhSQacRZpje3bpE3heF8R/gOu0nar/nPh6WbeFUAeJcUvdYTDQqhIBPlAzONPjTHKNnNdtrBOd1GgJEDUzGwipntIvTjVWZCWk07FiW/QrUXwWwiuys4VYkij3hGECgTvQ9yrhM3mI+FWPGMd9nR2dWuZLqNb8SFWWBgWivvZOsjvVWONuzoZJ7IlF7QMYHxCWwZFtdf5mgn8gte4AmUhmKgFYUE+Ytvp30obwxa7eltWdiWPcnU/maPcDg0QSFELLd9YAMT3gVM2t1Mpw7pXNE5MKSrXFCZ0Ga2XnKrAHUxr32rO8Ic7ljEsxZo2kmTv8AGtC5kxRsYJz+NgFH8z7/AEGas+4PakifdJCmTG//AM00/wAaRKf/AHJkrHW/vY7Af1/etR9lFsrimWfKbEwehR0Ej45zPwrNMeGGJbMuUggRM6RofmIMVpfIOKFvGWZiLqva+ZXOPnNsCqoXuSF1T34pSNeAroFdFcrdR589TWKxC20Z3IVVBZidgAJJpw0Dce4xcxOa1ZsKxR9EvAt4oUEMxQEDIpOupMhfLJFDAmYrmHEXLyJhreS0WNtr9xA6m4UR0AQXFYLlLSTBnSNKuuB8XS+krcR2Hv5M2UakSMwnp+tZrcFomw63JxV1rdtrKnKLdp5FuVJDCVyJ4maQGkTAFXvL/EWwq+GMNdN0m5nw+HBdFCto9t3ZVy+YKcxBMaDy0rZNALgOJkqfFsXRBEMqghpJEaQJAg6E701ieK4dusa7FSG/KaM/sMbWF7z5Y/rVfezTGUTOuuw76DWsLkv0I5UR+C/ZWIDPbM6QT30ist5wx6XsXdNqBZViloAkjKu7SSZzGWn1FbNawt17bopVM6subNDLmESvkYTBoM477NEsYS9ctC7evLkNtQ+fyg+eUW2swO09atxUWYcii7ZmRp9P1pzDcFxV1ot4a8x7Lbcx01kaD1NexPB8TafJcsXlfTTI3XaCBrV7iaI5lYacoYQIrO7eEq5Wzh1DGDLiDqBAA+ZoYxuNOIxV26fxuSPQbKPoBVbcs4kQhS+JmFKvr30jWu4/hF+x4Zv2nt+ICyBxDEAwSV3X5gUOFqixalccGr8v4TJbWR0E/PU0D898V8bEeGplLWgjYv8AiOm/b5Gh20Lu1vxO8Jm2G5haiq8VChS4Lcmt+RJVRecvW5vLR9dAVASyoMyZy0+7mAgRrJJAFZlw/ihtGVUFuhadO+g3ojwHPN1T95atuu3llT+ZM1W8b3WXY9XjWPYOc5Y05bWHhlyl2OZ87EEkWyW6kiT8xUrk3A5hJHX/AF+lCXF+KG/fe5EZjoJ2UaAfSpvCubLtgZVVGHqDP5GmljchcWrxwk2y44oubEXT3c/lp+1W93FXrWW5bD5pQWJIClkXPK/MNM0H4C7i8XeyWBmdszZQFAUbklm0UDuT26mtdwPC7tu1ZU4i2SqjOLlpGIY+8EZWUAbwYJpdqg7kVZdXCScSEnPOMO+JZfQpaOumgi3rvvt6irW1zXiyJF8n/Bb/AOWm8NgUVrjN4b5so0QAAKCNZJkmdTI6aU7e4ajsrSVIBAIjY7ggiDU/MrOY2r4OjnLGxo6n+a0s/wCVv2oU504njMS1tm0NsQGQeGxzsvlIzSRIXcbiiB+HFR5mB1gQYJBEg5cp21Ea1DvFsuVSsZlM/dyCGBjUZunWrFJS6BMDGONcXEloKlbglACv8JM+YaDTXYUX8ncevYSxkRVU5jIYBso/AgOaQoEkD1NSF8RlughtYEC1bO66kEDTc7VPt340M/N3X5aIT+dFEtk/HcwWQjMPEaBsEMn0EwPqRQxiuNHM0W9suUNMn+INHux9e8VIGKHfWp6cQXKCzr66j9K4a1Ml6GeNFNY5ruqgXJLZwSSFAFvqBBBZuoJHWNd6uE5luG2SuHuEljkJHkKzAJYT5t9ADtvXDxbD/iuWx8Y/pVfi+LWVPlZW/l6/OKf+qm+okKESWeY7yli1i4S39mIYdBoTrmlidtgOtShzG8gnD3hprCkkN10jauYXitrICHEA5dQRrvGtSbXEU6En4A0r1eRfxG+NDf8AtToC+HxII/4ZIGvQkjpFBXHx/wBp8QsW8r2lS0xPiJBPmk6TqPXvR5a4isFmGRVBLltAoAMknaIEzQfydhGx2Mu426xAU5bSAkQvmGU+gEadSxmtelyynbaoeONblRJ4XgbOBxTuW8ttIUxqxuDQQNASFYdtagcW4BgMXc8Rn8JzDObYyIRJ3DCA0ASZ6etW+Ovi3evqVn70a/3RbSP1P1Ncu3LbiACTGwUn9BSz1UoypIJQtme8ycvWkxNm3hWDpcRcpBJOaSGzT12PTTpVng+UktYlExLKUCNcedFgeUK0nQZiNev1qXwnBNex82wStgwdDuQwI9IJ/wApo44rw5FfxbiBwyKh8oPmBMdNiCd+1aZ5moX9DKHiDy8vcMzSUsSNx4hC6ECCM0fiXT1HermzfwFnK6LYQsoRSqgEqD6DaZ1PzNcXDYdTK2FnTVbYnUxvHz+FPeGv8HyIH6Vz5a1/ZRs+yyw+JsuDlNtu+Uqf0px8LbbXKrEdwDVNewts65FB75RP1qO9m2+niOpWCIMAfCRB21qI6pS7QbPsmYi2knyL9BUe4irJOggj3iqxIM6EAbDWhXifCMWjs9vE3LqnWAxVh6ZQYgelV9qwc6nF58uZcxuFspBYK0kemp1GimtsNsupCLGw5OJto0M6ruYLyTlEkAM0kx0FdxHFsOz21tOt0s0NlnQQZYaawRHTU0IXuB4eTcteUOgyqrAm2xcAH1BRl17n0NXmBa1Zc5YAa2mVUl38zA+bKJBlm36ZdKvioxdtjbKLm8qiPf8AXMCB6QZpVsjfT45oH6RSLbMw1RbOuhuXWYHXSAsRI76gzoaiNiTbYkmywI0KOG7dH/qfzpvnxviyKYBYjE4qSA1v0KsGHyMfrScKmJb+Htq6IP8AXyoVtcUdTIYirDBcy3E7E9zqaqlgklwkM2gguYPFnXw7R/8A2bX71X4vFYhPesbdriuP8gNP2OfL42yD5H9zUfF8zXLpBfLI6qoBPxj5fSkjCS/KCBJCU49dQAtYb4ksoMfFfX86Te5wc/7sj4XD/wAtTrfGSVjM0diTH0pFy+tzRwpHqKnwvmBNIif7R3sQow6hgGZZGeS4kQsQJkkada1LlTAPbTKpHeV2OpGb4SpA7xpNACcEUFLmHKeINGWYVg2mjTKGNJAmT0onwvF2tBZRmec5llKeIAqoYDE5bSAqlvToxJ6WXi2+PBbje1kHm3j5wmKu27lguSQ4YOBmVlWDEGNiPlVJb5+KElbAB6E3Jg94ya0T4q0mLuG5ctB3Mea40aAEBQFWABO1Rm4SiCPBsmf7o3+a1keTBduPIS7KTk3nVcKLguIz+I5uM4IzZiNsp3nUzPXaj3g/PeFxRNsh1kEQ6iD8wTQjd4Lbb/cWQP8AXYCkf7IJowdUH8xj6kaVZLNily+Boza4CviAv2HMIzW/wsAHUjSC0eZT0+PWo9zmNFALGZn3ROtet4XGpZFnxsOyCIL22d1AaRuYP7UnBYS8jM/i22ZoBJtNlAG0Ln0rHkhgfN8iSS9FPiucRmKhGiT5pjSNPLHfSJqmXmW8WB6a+UDWO0mjxrtyJa4nytQP/PTJxQbVipHU5d/lJqI5Mceof7E2gSvMV2TIJJ2AGoPwro43iBP3TmehVoPxkUdWMTb6bfCPyNR8TxW2NyfkCaZZo+oEbfsBX4jcJJMpMSF8g02kD4n61xOK3F91ivw0o0bjiD+H4kgVGucwJ0Kn0BFWfLJ/xIr7BK7xK4QJd+/vHfvvXBxR5lmLfzE/rV/iOYhMhfow/pXbnNNsgSpJ6yqN+Z1qxN/+CP7mYiumu16uqAu3T9er1JIYsbO1SbNer1Y32BOHvW/5xVx0Ner1ZZjQLng+1PY+vV6sWT8h2Q8R7o+K/wDmFdX+yP8AM3/qV6vVKEQT3fdPyqvbavV6qI9ssGLvun4Gq3Ce6PhXq9WjH0Ix23VLiP3Ner1PAR9FVxDaqbHbfOvV6uhhFXRHwm9Sq9Xq0SA//9k="/>
          <p:cNvSpPr>
            <a:spLocks noChangeAspect="1" noChangeArrowheads="1"/>
          </p:cNvSpPr>
          <p:nvPr/>
        </p:nvSpPr>
        <p:spPr bwMode="auto">
          <a:xfrm>
            <a:off x="155575" y="-1790700"/>
            <a:ext cx="22669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68" name="Picture 4" descr="http://3.bp.blogspot.com/_HT3UhAUEino/SVpPPmJQreI/AAAAAAAABWg/HUHVRnOLN_Y/s400/quadr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286000"/>
            <a:ext cx="230505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4343400"/>
            <a:ext cx="2337125" cy="121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9747" y="4036722"/>
            <a:ext cx="1690053" cy="209387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i="1" dirty="0" smtClean="0"/>
              <a:t>The Interesting Narrative of the Life of </a:t>
            </a:r>
            <a:r>
              <a:rPr lang="en-US" sz="4000" i="1" dirty="0" err="1" smtClean="0"/>
              <a:t>Olaudah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Equiano</a:t>
            </a:r>
            <a:endParaRPr lang="en-US" sz="4000" i="1" dirty="0"/>
          </a:p>
        </p:txBody>
      </p:sp>
      <p:pic>
        <p:nvPicPr>
          <p:cNvPr id="28674" name="Picture 2" descr="http://upload.wikimedia.org/wikipedia/commons/c/c5/EquianoExeterpaint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1143000"/>
            <a:ext cx="2115648" cy="283845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09600" y="220980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err="1" smtClean="0">
                <a:solidFill>
                  <a:srgbClr val="FF0000"/>
                </a:solidFill>
              </a:rPr>
              <a:t>Olaudah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Equiano</a:t>
            </a:r>
            <a:r>
              <a:rPr lang="en-US" b="1" dirty="0" smtClean="0">
                <a:solidFill>
                  <a:srgbClr val="FF0000"/>
                </a:solidFill>
              </a:rPr>
              <a:t> (c. 1745-1797)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Nigeria (or South Carolina?)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Purchased freedom from a Quaker master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Abolitionist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14600" y="3441680"/>
            <a:ext cx="403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Moral argument</a:t>
            </a:r>
            <a:r>
              <a:rPr lang="en-US" dirty="0" smtClean="0"/>
              <a:t>: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“Tortures, murder, and every other imaginable barbarity and iniquity are practiced upon the poor slaves with impunity. I hope the slave-trade will be abolished” (7).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Economic argument</a:t>
            </a:r>
            <a:r>
              <a:rPr lang="en-US" dirty="0" smtClean="0"/>
              <a:t>: “[Africa] lay open an endless field of commerce to the British manufacturers and merchant adventurers” (7).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1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286000"/>
            <a:ext cx="4800599" cy="3877815"/>
          </a:xfrm>
        </p:spPr>
        <p:txBody>
          <a:bodyPr>
            <a:normAutofit/>
          </a:bodyPr>
          <a:lstStyle/>
          <a:p>
            <a:r>
              <a:rPr lang="en-US" dirty="0" smtClean="0"/>
              <a:t>1808: Act prohibiting the importation of slaves to the United States took effect</a:t>
            </a:r>
          </a:p>
          <a:p>
            <a:r>
              <a:rPr lang="en-US" dirty="0" smtClean="0"/>
              <a:t>1833: England</a:t>
            </a:r>
          </a:p>
          <a:p>
            <a:r>
              <a:rPr lang="en-US" dirty="0" smtClean="0"/>
              <a:t>1848: France</a:t>
            </a:r>
          </a:p>
          <a:p>
            <a:r>
              <a:rPr lang="en-US" dirty="0" smtClean="0"/>
              <a:t>1861: Russia</a:t>
            </a:r>
          </a:p>
          <a:p>
            <a:r>
              <a:rPr lang="en-US" dirty="0" smtClean="0"/>
              <a:t>1863: United States</a:t>
            </a:r>
          </a:p>
          <a:p>
            <a:r>
              <a:rPr lang="en-US" dirty="0" smtClean="0"/>
              <a:t>1888: Brazil </a:t>
            </a:r>
          </a:p>
          <a:p>
            <a:r>
              <a:rPr lang="en-US" dirty="0" smtClean="0"/>
              <a:t>1962: Saudi Arabia, Yemen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Abolition of Slavery</a:t>
            </a:r>
            <a:endParaRPr lang="en-US" sz="4400" dirty="0"/>
          </a:p>
        </p:txBody>
      </p:sp>
      <p:pic>
        <p:nvPicPr>
          <p:cNvPr id="35842" name="Picture 2" descr="Lincoln Reads Emancipation Proclam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895812"/>
            <a:ext cx="3914776" cy="2562139"/>
          </a:xfrm>
          <a:prstGeom prst="rect">
            <a:avLst/>
          </a:prstGeom>
          <a:noFill/>
        </p:spPr>
      </p:pic>
      <p:pic>
        <p:nvPicPr>
          <p:cNvPr id="35844" name="Picture 4" descr="http://blog.caat.org.uk/wp-content/uploads/2011/04/553px-am_i_not_a_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549190"/>
            <a:ext cx="2026644" cy="21941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07625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Profit: </a:t>
            </a:r>
          </a:p>
          <a:p>
            <a:pPr lvl="1"/>
            <a:r>
              <a:rPr lang="en-US" dirty="0" smtClean="0"/>
              <a:t>In 1700, a slave purchased in west Africa cost about 3 £ in goods (liquor, weapons, cloth), which could yield a profit of over 20 £ when he or she was sold in the Caribbean.</a:t>
            </a:r>
          </a:p>
          <a:p>
            <a:pPr lvl="1"/>
            <a:r>
              <a:rPr lang="en-US" dirty="0" smtClean="0"/>
              <a:t>Documented cases of slaves being thrown overboard by ship captains in order to collect the insurance money</a:t>
            </a:r>
          </a:p>
          <a:p>
            <a:r>
              <a:rPr lang="en-US" dirty="0" smtClean="0"/>
              <a:t>Demand</a:t>
            </a:r>
          </a:p>
          <a:p>
            <a:pPr lvl="1"/>
            <a:r>
              <a:rPr lang="en-US" dirty="0" smtClean="0"/>
              <a:t>For luxury goods that were part of the triangle trade</a:t>
            </a:r>
          </a:p>
          <a:p>
            <a:pPr lvl="1"/>
            <a:r>
              <a:rPr lang="en-US" dirty="0" smtClean="0"/>
              <a:t>For cheap labor on plantations</a:t>
            </a:r>
          </a:p>
          <a:p>
            <a:r>
              <a:rPr lang="en-US" dirty="0" smtClean="0"/>
              <a:t>Pseudo-religious arguments: </a:t>
            </a:r>
          </a:p>
          <a:p>
            <a:pPr lvl="1"/>
            <a:r>
              <a:rPr lang="en-US" dirty="0" smtClean="0"/>
              <a:t>Pro-slavery advocates claimed the Bible supported slavery</a:t>
            </a:r>
          </a:p>
          <a:p>
            <a:r>
              <a:rPr lang="en-US" dirty="0" smtClean="0"/>
              <a:t>Pseudo-scientific arguments</a:t>
            </a:r>
          </a:p>
          <a:p>
            <a:pPr lvl="1"/>
            <a:r>
              <a:rPr lang="en-US" dirty="0" smtClean="0"/>
              <a:t>Africans were biologically inferior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Why did Atlantic slavery last so long?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15245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Europeans used different forms of cheap labor:</a:t>
            </a:r>
            <a:endParaRPr lang="en-US" dirty="0" smtClean="0"/>
          </a:p>
          <a:p>
            <a:pPr lvl="1"/>
            <a:r>
              <a:rPr lang="en-US" dirty="0" smtClean="0"/>
              <a:t>Spanish </a:t>
            </a:r>
            <a:r>
              <a:rPr lang="en-US" i="1" dirty="0" err="1" smtClean="0"/>
              <a:t>encomienda</a:t>
            </a:r>
            <a:r>
              <a:rPr lang="en-US" dirty="0" smtClean="0"/>
              <a:t> system: Native Americans</a:t>
            </a:r>
          </a:p>
          <a:p>
            <a:pPr lvl="1"/>
            <a:r>
              <a:rPr lang="en-US" dirty="0" smtClean="0"/>
              <a:t>British indentured servants</a:t>
            </a:r>
          </a:p>
          <a:p>
            <a:pPr lvl="1"/>
            <a:r>
              <a:rPr lang="en-US" dirty="0" smtClean="0"/>
              <a:t>African slaves</a:t>
            </a:r>
          </a:p>
          <a:p>
            <a:r>
              <a:rPr lang="en-US" dirty="0" smtClean="0"/>
              <a:t>Eventually slavery came to be seen as an exclusively African role once other sources of labor were less available</a:t>
            </a:r>
          </a:p>
          <a:p>
            <a:r>
              <a:rPr lang="en-US" i="1" dirty="0" smtClean="0"/>
              <a:t>First </a:t>
            </a:r>
            <a:r>
              <a:rPr lang="en-US" dirty="0" smtClean="0"/>
              <a:t>slavery became exclusively African, </a:t>
            </a:r>
            <a:r>
              <a:rPr lang="en-US" i="1" dirty="0" smtClean="0"/>
              <a:t>then</a:t>
            </a:r>
            <a:r>
              <a:rPr lang="en-US" dirty="0" smtClean="0"/>
              <a:t> </a:t>
            </a:r>
            <a:r>
              <a:rPr lang="en-US" dirty="0" smtClean="0"/>
              <a:t>racism:</a:t>
            </a:r>
          </a:p>
          <a:p>
            <a:pPr lvl="1"/>
            <a:r>
              <a:rPr lang="en-US" dirty="0" smtClean="0"/>
              <a:t>Scientific racism: the </a:t>
            </a:r>
            <a:r>
              <a:rPr lang="en-US" dirty="0" smtClean="0"/>
              <a:t>ideas that the human species is divided into races and some races are biologically inferior to the white race</a:t>
            </a:r>
          </a:p>
          <a:p>
            <a:pPr lvl="1"/>
            <a:r>
              <a:rPr lang="en-US" dirty="0" smtClean="0"/>
              <a:t>Developed slowly. </a:t>
            </a:r>
          </a:p>
          <a:p>
            <a:pPr lvl="2"/>
            <a:r>
              <a:rPr lang="en-US" dirty="0" smtClean="0"/>
              <a:t>French colonies: Code Noir, 1685</a:t>
            </a:r>
            <a:endParaRPr lang="en-US" dirty="0" smtClean="0"/>
          </a:p>
          <a:p>
            <a:pPr lvl="2"/>
            <a:r>
              <a:rPr lang="en-US" dirty="0" smtClean="0"/>
              <a:t>English colonies: late </a:t>
            </a:r>
            <a:r>
              <a:rPr lang="en-US" dirty="0" smtClean="0"/>
              <a:t>1600s, slavery became a permanent state for people of African </a:t>
            </a:r>
            <a:r>
              <a:rPr lang="en-US" dirty="0" smtClean="0"/>
              <a:t>descent</a:t>
            </a:r>
            <a:endParaRPr lang="en-US" dirty="0" smtClean="0"/>
          </a:p>
          <a:p>
            <a:pPr lvl="1"/>
            <a:r>
              <a:rPr lang="en-US" dirty="0" smtClean="0"/>
              <a:t>But not fully articulated until the late nineteenth century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/>
              <a:t>Racialized</a:t>
            </a:r>
            <a:r>
              <a:rPr lang="en-US" sz="4400" dirty="0" smtClean="0"/>
              <a:t> </a:t>
            </a:r>
            <a:r>
              <a:rPr lang="en-US" sz="4400" dirty="0" smtClean="0"/>
              <a:t>Slavery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“Scientific” racism is not scientific at all</a:t>
            </a:r>
          </a:p>
          <a:p>
            <a:pPr lvl="1"/>
            <a:r>
              <a:rPr lang="en-US" dirty="0" smtClean="0"/>
              <a:t>Modern day science has proven that there is no genetic evidence to support the idea of racial difference</a:t>
            </a:r>
          </a:p>
          <a:p>
            <a:r>
              <a:rPr lang="en-US" dirty="0" smtClean="0"/>
              <a:t>Race is an idea created by humans</a:t>
            </a:r>
          </a:p>
          <a:p>
            <a:pPr lvl="1"/>
            <a:r>
              <a:rPr lang="en-US" dirty="0" smtClean="0"/>
              <a:t>Social construct</a:t>
            </a:r>
          </a:p>
          <a:p>
            <a:pPr lvl="1"/>
            <a:r>
              <a:rPr lang="en-US" dirty="0" smtClean="0"/>
              <a:t>Like class and gender</a:t>
            </a:r>
          </a:p>
          <a:p>
            <a:pPr lvl="1"/>
            <a:r>
              <a:rPr lang="en-US" dirty="0" smtClean="0"/>
              <a:t>Race means different things in different times</a:t>
            </a:r>
          </a:p>
          <a:p>
            <a:pPr lvl="1"/>
            <a:r>
              <a:rPr lang="en-US" dirty="0" smtClean="0"/>
              <a:t>Race means different things in different parts of the world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Race: An Illusion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Rather than thinking of slavery vs. freedom, think of a spectrum of </a:t>
            </a:r>
            <a:r>
              <a:rPr lang="en-US" dirty="0" smtClean="0"/>
              <a:t>forced labor </a:t>
            </a:r>
            <a:r>
              <a:rPr lang="en-US" dirty="0" smtClean="0"/>
              <a:t>in which Atlantic World slavery is the most extreme </a:t>
            </a:r>
            <a:r>
              <a:rPr lang="en-US" dirty="0" smtClean="0"/>
              <a:t>form</a:t>
            </a:r>
          </a:p>
          <a:p>
            <a:r>
              <a:rPr lang="en-US" dirty="0" smtClean="0"/>
              <a:t>Forced labor:</a:t>
            </a:r>
          </a:p>
          <a:p>
            <a:pPr lvl="1"/>
            <a:r>
              <a:rPr lang="en-US" dirty="0" smtClean="0"/>
              <a:t>P</a:t>
            </a:r>
            <a:r>
              <a:rPr lang="en-US" dirty="0" smtClean="0"/>
              <a:t>erformed involuntarily</a:t>
            </a:r>
          </a:p>
          <a:p>
            <a:pPr lvl="1"/>
            <a:r>
              <a:rPr lang="en-US" dirty="0" smtClean="0"/>
              <a:t>Under the threat of punishment </a:t>
            </a:r>
          </a:p>
          <a:p>
            <a:r>
              <a:rPr lang="en-US" dirty="0" smtClean="0"/>
              <a:t>Many “free” workers face dangerous conditions or do not earn a living wage</a:t>
            </a:r>
          </a:p>
          <a:p>
            <a:pPr lvl="1"/>
            <a:r>
              <a:rPr lang="en-US" dirty="0" smtClean="0"/>
              <a:t>Raises the question: </a:t>
            </a:r>
            <a:r>
              <a:rPr lang="en-US" dirty="0" smtClean="0"/>
              <a:t>W</a:t>
            </a:r>
            <a:r>
              <a:rPr lang="en-US" dirty="0" smtClean="0"/>
              <a:t>hat rights should workers have?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A Spectrum of Labor Conditions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Understand the development of </a:t>
            </a:r>
            <a:r>
              <a:rPr lang="en-US" dirty="0" err="1" smtClean="0"/>
              <a:t>racialized</a:t>
            </a:r>
            <a:r>
              <a:rPr lang="en-US" dirty="0" smtClean="0"/>
              <a:t> slavery in the Atlantic World</a:t>
            </a:r>
          </a:p>
          <a:p>
            <a:r>
              <a:rPr lang="en-US" dirty="0" smtClean="0"/>
              <a:t>Describe labor as a spectrum with Atlantic World </a:t>
            </a:r>
            <a:r>
              <a:rPr lang="en-US" dirty="0" err="1" smtClean="0"/>
              <a:t>racialized</a:t>
            </a:r>
            <a:r>
              <a:rPr lang="en-US" dirty="0" smtClean="0"/>
              <a:t> slavery at one extreme (Instead of a dichotomy of slavery versus freedom.)</a:t>
            </a:r>
          </a:p>
          <a:p>
            <a:r>
              <a:rPr lang="en-US" dirty="0" smtClean="0"/>
              <a:t>Explain the ways Africans resisted and adapted to conditions in the New World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56263" cy="1054250"/>
          </a:xfrm>
        </p:spPr>
        <p:txBody>
          <a:bodyPr/>
          <a:lstStyle/>
          <a:p>
            <a:r>
              <a:rPr lang="en-US" sz="4400" dirty="0" smtClean="0"/>
              <a:t>Class Goals</a:t>
            </a:r>
            <a:br>
              <a:rPr lang="en-US" sz="4400" dirty="0" smtClean="0"/>
            </a:br>
            <a:r>
              <a:rPr lang="en-US" sz="4400" dirty="0" smtClean="0"/>
              <a:t>	You will be able to:	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62875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381000" y="1447800"/>
            <a:ext cx="45720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Slaves:</a:t>
            </a:r>
          </a:p>
          <a:p>
            <a:pPr lvl="1"/>
            <a:r>
              <a:rPr lang="en-US" dirty="0" smtClean="0"/>
              <a:t>Sex  </a:t>
            </a:r>
            <a:r>
              <a:rPr lang="en-US" dirty="0" smtClean="0"/>
              <a:t>slaves</a:t>
            </a:r>
            <a:endParaRPr lang="en-US" dirty="0" smtClean="0"/>
          </a:p>
          <a:p>
            <a:pPr lvl="1"/>
            <a:r>
              <a:rPr lang="en-US" dirty="0" smtClean="0"/>
              <a:t>30 </a:t>
            </a:r>
            <a:r>
              <a:rPr lang="en-US" dirty="0" smtClean="0"/>
              <a:t>million </a:t>
            </a:r>
            <a:r>
              <a:rPr lang="en-US" dirty="0" smtClean="0"/>
              <a:t>around the world; </a:t>
            </a:r>
            <a:r>
              <a:rPr lang="en-US" dirty="0" smtClean="0"/>
              <a:t>60,000 in the U.S.</a:t>
            </a:r>
          </a:p>
          <a:p>
            <a:r>
              <a:rPr lang="en-US" dirty="0" smtClean="0"/>
              <a:t>Undocumented </a:t>
            </a:r>
            <a:r>
              <a:rPr lang="en-US" dirty="0" smtClean="0"/>
              <a:t>workers in the U.S.</a:t>
            </a:r>
          </a:p>
          <a:p>
            <a:pPr lvl="1"/>
            <a:r>
              <a:rPr lang="en-US" dirty="0" smtClean="0"/>
              <a:t>Chinese restaurant</a:t>
            </a:r>
          </a:p>
          <a:p>
            <a:pPr lvl="1"/>
            <a:r>
              <a:rPr lang="en-US" dirty="0" smtClean="0"/>
              <a:t>Mexican agricultural </a:t>
            </a:r>
            <a:r>
              <a:rPr lang="en-US" dirty="0" smtClean="0"/>
              <a:t>workers</a:t>
            </a:r>
          </a:p>
          <a:p>
            <a:r>
              <a:rPr lang="en-US" dirty="0" smtClean="0"/>
              <a:t>Unsafe conditions in garment</a:t>
            </a:r>
          </a:p>
          <a:p>
            <a:pPr>
              <a:buNone/>
            </a:pPr>
            <a:r>
              <a:rPr lang="en-US" dirty="0" smtClean="0"/>
              <a:t> factories</a:t>
            </a:r>
          </a:p>
          <a:p>
            <a:pPr lvl="1"/>
            <a:r>
              <a:rPr lang="en-US" dirty="0" smtClean="0"/>
              <a:t>2013 Factory collapse in Dhaka, </a:t>
            </a:r>
          </a:p>
          <a:p>
            <a:pPr lvl="1">
              <a:buNone/>
            </a:pPr>
            <a:r>
              <a:rPr lang="en-US" dirty="0" smtClean="0"/>
              <a:t>Bangladesh (1,129 dead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Wage/Salary labor: The illusion of freedom?</a:t>
            </a:r>
          </a:p>
          <a:p>
            <a:pPr lvl="1"/>
            <a:r>
              <a:rPr lang="en-US" dirty="0" smtClean="0"/>
              <a:t>Many Americans stay in their jobs because they need health insurance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685800" y="533400"/>
            <a:ext cx="7388225" cy="649287"/>
          </a:xfrm>
        </p:spPr>
        <p:txBody>
          <a:bodyPr/>
          <a:lstStyle/>
          <a:p>
            <a:r>
              <a:rPr lang="en-US" sz="2800" dirty="0" smtClean="0"/>
              <a:t>Spectrum of Labor in the Twenty-First Century</a:t>
            </a:r>
            <a:endParaRPr lang="en-US" sz="2800" dirty="0"/>
          </a:p>
        </p:txBody>
      </p:sp>
      <p:pic>
        <p:nvPicPr>
          <p:cNvPr id="29698" name="Picture 2" descr="http://upload.wikimedia.org/wikipedia/commons/thumb/0/0c/Dhaka_Savar_Building_Collapse.jpg/800px-Dhaka_Savar_Building_Collap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581400"/>
            <a:ext cx="4038600" cy="2692401"/>
          </a:xfrm>
          <a:prstGeom prst="rect">
            <a:avLst/>
          </a:prstGeom>
          <a:noFill/>
        </p:spPr>
      </p:pic>
      <p:pic>
        <p:nvPicPr>
          <p:cNvPr id="29700" name="Picture 4" descr="http://www.washingtonpost.com/wp-apps/imrs.php?src=http://img.washingtonpost.com/blogs/worldviews/files/2013/10/slavery-per-capita-map-wo-arrows.jpg&amp;w=14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371600"/>
            <a:ext cx="3994982" cy="1973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2248347"/>
            <a:ext cx="3796553" cy="438105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Objectives</a:t>
            </a:r>
            <a:r>
              <a:rPr lang="en-US" dirty="0" smtClean="0"/>
              <a:t>:</a:t>
            </a:r>
          </a:p>
          <a:p>
            <a:r>
              <a:rPr lang="en-US" dirty="0" smtClean="0"/>
              <a:t>Understand </a:t>
            </a:r>
            <a:r>
              <a:rPr lang="en-US" dirty="0" smtClean="0"/>
              <a:t>the development of </a:t>
            </a:r>
            <a:r>
              <a:rPr lang="en-US" dirty="0" err="1" smtClean="0"/>
              <a:t>racialized</a:t>
            </a:r>
            <a:r>
              <a:rPr lang="en-US" dirty="0" smtClean="0"/>
              <a:t> slavery in the Atlantic World</a:t>
            </a:r>
          </a:p>
          <a:p>
            <a:r>
              <a:rPr lang="en-US" dirty="0" smtClean="0"/>
              <a:t>Describe labor as a spectrum with Atlantic World </a:t>
            </a:r>
            <a:r>
              <a:rPr lang="en-US" dirty="0" err="1" smtClean="0"/>
              <a:t>racialized</a:t>
            </a:r>
            <a:r>
              <a:rPr lang="en-US" dirty="0" smtClean="0"/>
              <a:t> slavery at one extreme (Instead of a dichotomy of slavery versus freedom)</a:t>
            </a:r>
          </a:p>
          <a:p>
            <a:r>
              <a:rPr lang="en-US" dirty="0" smtClean="0"/>
              <a:t>Explain the ways Africans resisted and adapted to conditions in the New World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56263" cy="1054250"/>
          </a:xfrm>
        </p:spPr>
        <p:txBody>
          <a:bodyPr/>
          <a:lstStyle/>
          <a:p>
            <a:r>
              <a:rPr lang="en-US" sz="4400" dirty="0" smtClean="0"/>
              <a:t>Class Goals</a:t>
            </a:r>
            <a:br>
              <a:rPr lang="en-US" sz="4400" dirty="0" smtClean="0"/>
            </a:br>
            <a:r>
              <a:rPr lang="en-US" sz="4400" dirty="0" smtClean="0"/>
              <a:t>	You will be able to:	</a:t>
            </a:r>
            <a:endParaRPr lang="en-US" sz="4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53000" y="2286000"/>
            <a:ext cx="3796553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65760" marR="0" lvl="0" indent="-36576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"/>
              <a:tabLst/>
              <a:defRPr/>
            </a:pP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Terms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65760" marR="0" lvl="0" indent="-36576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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Middle Passage</a:t>
            </a:r>
          </a:p>
          <a:p>
            <a:pPr marL="365760" marR="0" lvl="0" indent="-36576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"/>
              <a:tabLst/>
              <a:defRPr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Indentured Servants</a:t>
            </a:r>
          </a:p>
          <a:p>
            <a:pPr marL="365760" marR="0" lvl="0" indent="-36576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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Maroons</a:t>
            </a:r>
          </a:p>
          <a:p>
            <a:pPr marL="365760" marR="0" lvl="0" indent="-36576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"/>
              <a:tabLst/>
              <a:defRPr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Code Noir</a:t>
            </a:r>
          </a:p>
          <a:p>
            <a:pPr marL="365760" marR="0" lvl="0" indent="-36576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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Olaudah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Equiano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36576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"/>
              <a:tabLst/>
              <a:defRPr/>
            </a:pPr>
            <a:r>
              <a:rPr lang="en-US" sz="2400" baseline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Barbados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875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72345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hlinkClick r:id="rId2"/>
              </a:rPr>
              <a:t>https://www.youtube.com/watch?v=iMliaXlKxow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Movie Clip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2971800"/>
            <a:ext cx="7086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“When I looked round the ship too and saw. . .a multitude of black people of every description chained together, every one of their countenances expressing dejection and sorrow, I no longer doubted of my fate; and quite overpowered with horror and anguish, I fell motionless on the deck and fainted” (</a:t>
            </a:r>
            <a:r>
              <a:rPr lang="en-US" sz="2400" i="1" dirty="0" smtClean="0"/>
              <a:t>The Interesting Narrative of the Life of </a:t>
            </a:r>
            <a:r>
              <a:rPr lang="en-US" sz="2400" i="1" dirty="0" err="1" smtClean="0"/>
              <a:t>Olaudah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Equiano</a:t>
            </a:r>
            <a:r>
              <a:rPr lang="en-US" sz="2400" i="1" dirty="0" smtClean="0"/>
              <a:t>, 2).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Transatlantic Slavery: The Middle Passage</a:t>
            </a:r>
            <a:endParaRPr lang="en-US" sz="4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133600"/>
            <a:ext cx="438830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1800" dirty="0" smtClean="0"/>
              <a:t>Slavery was the engine of the Atlantic economy in the 17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and 18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centuries</a:t>
            </a:r>
            <a:endParaRPr lang="en-US" sz="1800" dirty="0"/>
          </a:p>
          <a:p>
            <a:pPr marL="0" indent="0"/>
            <a:r>
              <a:rPr lang="en-US" sz="1800" dirty="0" smtClean="0"/>
              <a:t>Approximately 12 million people between 1500 and 1886</a:t>
            </a:r>
          </a:p>
          <a:p>
            <a:pPr marL="0" indent="0"/>
            <a:r>
              <a:rPr lang="en-US" sz="1800" b="1" dirty="0" smtClean="0">
                <a:solidFill>
                  <a:srgbClr val="FF0000"/>
                </a:solidFill>
              </a:rPr>
              <a:t>Middle Passage</a:t>
            </a:r>
            <a:r>
              <a:rPr lang="en-US" sz="1800" dirty="0" smtClean="0"/>
              <a:t>: The arduous journey between Africa and the New World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80557" r="-80557"/>
          <a:stretch>
            <a:fillRect/>
          </a:stretch>
        </p:blipFill>
        <p:spPr>
          <a:xfrm>
            <a:off x="3215474" y="1581903"/>
            <a:ext cx="8229600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6350446" y="6107866"/>
            <a:ext cx="2121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Slave traders in Senegal, 1700s </a:t>
            </a:r>
            <a:endParaRPr lang="en-US" sz="1200" dirty="0"/>
          </a:p>
        </p:txBody>
      </p:sp>
      <p:sp>
        <p:nvSpPr>
          <p:cNvPr id="1026" name="AutoShape 2" descr="data:image/jpeg;base64,/9j/4AAQSkZJRgABAQAAAQABAAD/2wCEAAkGBxQTEhUUEhQUFRQWGBUXGBUVFRcYFxccGBgcHBUXFxcYHSggGBwlHBcXITEiJSkrLi4uFx8zODMsNygtLisBCgoKDgwNFA8PFCwcFBwsLCwsLCwsLCwsLCwsLCwsNywsLCwsNywsLCw3LCssNzc3LDcrNysrLCwsLCwsKywsLP/AABEIALMBGgMBIgACEQEDEQH/xAAbAAACAwEBAQAAAAAAAAAAAAADBAECBQAGB//EAEkQAAIBAgQDAwcHCwIGAgMBAAECEQADBBIhMQUiQRNRYQYyQnGBkdEUI1JTkqGxFRYzYnKCwdLh4vBDkyREVHOiwrLxZIPTNP/EABcBAQEBAQAAAAAAAAAAAAAAAAABAgP/xAAWEQEBAQAAAAAAAAAAAAAAAAAAEQH/2gAMAwEAAhEDEQA/APaLdHcaJaueBpdPN9p/hTCLXJ0GW6e6j27p7vvoCJRkWoG0uHuHvFEW6fD3/wBaXWriij9sf1fePjQ7mIb9X/PbQiaqDQHW836vv/rXFj+r/ntoM1FwTtQH26iqtdMdBXEwNamgLbY94ogc66rS4auZqBlbrd61JvN3rSdtqNNAftG71qrXT3ihzVCaC+c94rgxncUImrpvQdeZo0I939KraY9SB7P6UWaoTQRkM7j3H4VS5Yndvx+FEmqzQGS4QAAR7v6VLXW+kPcfhQZqGNAQ3G+kPcfhQHut3r7j8KlqGRQUa836tC7Vp9H3/wBavcXSlnbWiDjEt3L7x8asMS36vvHxpSarQP8Aylv1fePjU/KW/U9/9aSBrpoHRiW0nLqY0/8AunC1ZdttP3hWjNBgWxp7T/CmUWlbew9Z/hTaDSqLqKyOK+UlvD3TbZXJyhpGWNZ7yO6tkV5js83Fk8F9/wA2x/jQXTy3t9Ldw+1fjRD5aJP6J/evxrdxl9xdVEW2xgsylgGiQARr6+h2q9jE3SQHtoqwTIeSO4Rl9fXoPVQee/PFDtaue9as3lYpH6K4Pd3+unvKC/ltSInMNzA69enrry+AxROme0pBsks1wQwto6uB+1Ijv60Rqv5WLr83c121XpR08rR0sXT7v4TWBzCPnLZMEfpBHmym+o0JB9fhR7LGVbtLcLkeC481ACdtjIJE6HNE61Rrt5VMf+Wukev+mlT+cj6N8lu6Ajc+/RdP61gJeXKFF1QRbFvNlaCe2F3PEeoa66z3x3ysanOqqDdMcw0uALy8u4AHuoV6C35S3P8AprntJ9no91XPlLcnXC3B6y38leWu40llm4kwAdCfNgyNOpQD1mdqj5YpmWSNRoD6USDoNiAfbSFembypcCfk59rkT4eZRB5VN9R3/wCp/ZpvXlXxAKuTLTOaAQQNRudCY17tdaq2LWCCHnWYAGhcO8k7ahfvmkK9ePKlpM4c6aeft0Po+I99W/OZvqD09MdZ/V8D7j3V49cbqWK3ZJJYwNwwZt12zG3p4xuQRUYkRlC3z3zl6BlULCaCDdB746QaQr2H5zN9QZ3jP6tZy7a/h31H5zXdxh99pubwQDBy66mPWQK8et9SkS9sGeZwG1I0MQNIVfEQDrAojYhSUC4iGUoZNoxPKWaJ0AyjT0ivTSUK9gvlJeIn5OI/7nhP0e6PfVU8o70a4Yj98nfb0NyK8pbxI+uByrGUK+bRrZBB25in7oEQYE2wePCrrfUebqUeW/Rghh9ELaAjQnNuKkK9X+cVzrhn+1/bUHylI/0Ln+b9K8gLym2wOItyQ4jI/PPbcxOpBOc9NM5BmdLg5wR29glu2BLM6j5xLkxyyFUu3jJqwr1jeUpA1w932f8A1Vh5THT/AIe/r4eFeSe+c5Y3bWRs/MGJufpnuqYiA0+Ox79KE2Lfs3BezLG4eVuU5gxcjSdCbMDutHWpCvYHym//AB7/ANmKGPK21JDJdWDrIXT/AMp+6vMYXFn/AKiyvZsoA58r5RbmWy+aeyAiPSbvAo1nGOrjLcV0VQW5jzBGTzkjUlLeXKJMMSdSRVhXrcJx7D3dFuCTplaVPqAYCfZTNy2Cdq8JcupB7azAVbQLhQNSo7Q5k0YkkQObztfB3Di/Zg4e7nWAewukHosqpnXz1GmWTsGqRXqQhqStIcH48l/lINu6N7bb6b5T6X4+FaTigCapNFaqGoCW20/eFP5qy029opstQIpsPWf4U0hoCjQes/woyVQavIYrHdlxAvlzEBVAmJLKq7/vfca9ea8PxmwbmKuhX7MjszmG/wDprE9PO/CmDTv8cS4Q7WOY5YbP07Uqv/ks/fSlridtSpt2YOkHN3ubYGvqPs1rOTgzGB8pEco0nZ7rKOncpPr0nrQTwlyAe3k5UPX03K/dA9s7VUbWO4kt+2wuDKuUtm32LKNtTzCdtqz14bZDbtowWMp3QTdWZ6g77DbU6UucIyI5ch1hQVWAcvaMCSw1ABtz+8fXXHF9WtuGknzo520uaZfo7DvNAymDslYGc5gFnKNGuM3ZtGfoqkEeo9atbtYbfK8SrwRPIH7Moef6R37gaSs4lBtaeVjKe06hjkJ5dYBYeOY+BqExSahbWbQg5nJGUPmIJEQMwmaDVs2LHmZWBy3lLSARlh8x0OoEKDufVQs9nNm7LuuBc65Yz9nk8zrqxpa21wyq2ObVYKOWzNq2+zZSs9YA6TVGzhT82pUqChycoQE7AQAuYxtExQHbD2SVGQjUW80iZJLZzygE+h6pobXLIUt2YJy3H3AjM+TKNPRGq92vfS47eYFoZswU/N659wrSNGj7j7aqrXgAwW3CqXDZE83zc23mzIj7qDWu3FTtBZVZBuKQYObVbZBB6ZR39TU3Me7BoQHmvAZrSxlYrlPMAOcqR45RtFLYDh73O0tuVQhWE8ghkytzkDXUjm133mu4hwK3ZcpcvBSVLKJExCquYED0y/hC+BoHH4o5JKqhBzE8lkk/O5ydpJKgN3yO/ShLjbmodbIy8slbAE5GG3UZrnq376Q+T4WZNxyDr6JaJYkedvlRF/aYd+hvkeFj9K066gKdrYAgZ9ZuMWE9EYdJoHM4dvnwDOQQgtj0xqcumwYHrHuqwsYQyApHNlBzLvdUm2Ry6hQOWfp9NaSvJbRWazFxAZAbYc5VJ1MjLkg9cwOlKvitJOHBktmY9oQYHPImNASTEEb6bUGkLODKs+RoBt8gYE5UzhwJy6P2epnciiNwzDRlUNmIup3kOWuBWjMPN7BgI3kTFY927mUImHAEjbtC2Zsxt6jWQrEQZkCfEEuY5DzfJ80BmlnuEFYbtOYESCzkmdiY0GlBpNw3CZ9BcAXI+U7FcuXKG7X0mIafZVV4HhmVlW4ykIqyy+mGQXHKhjoe0QQNp8KRbHy2uGGYwjQHkmQ0eDSo5e7bvrl4sQv/APmBJJaQbglZUbySFzIux1IHdBAi8Hw+sXjkLsFMNqpVeznk0Ia4s+BrrPk/Zlc12dbfRtVy/OASBuzDKfUNzSL4qAJtOmUxOZhqpXPAYdBbQQSYiTV34jYzKVW7A01dICgAdx15FJOk67QKDSteTSMn6VTc7NyQM5OacwZVy5iMkCAN6TxfBraZwbwGU3CFcMrMAB2WjKupaQegpnguOtNcZZu8yXRrlKACyQc2XKQAAY5u6SCJoOJCtauNIkNaAYPmEE3DpN65IMSddIGhmVAdjC3rZD4a4LssohSGbMbeZ5UExorr0JyxHSpwWKS4TLLYeUyhuW0cqkAkqsoczZpMD+GvwbFtZwtuCLa33FrtOyRTzBspzK03BmJkmCBMRvS/FsGEyW8SsO7Kme2CclpTAVQAFaQw2X0dQTQS+Aa7Z7Vz2d/tPmGBHOrQUWVJGaSYk6RGwrc8nuIdshz6XEOVxtr0aOk93eDXksZg+wthnLFHdwE80sitbKRr82xhiWg90U9wXGk4i3dIgXsyMOhIJGbwJYLPrag9qy0FxTWWguKypZDp+9TRX1+6hKn/AMhWrkoMZTp7T/CmLYpa2dPaf4UzbNUGrwHHbJfEXx0lB3TPZqBMdCQ37pr3rNXheJFvlFzs2Kk3FGgB1kZRvtmCz4TvTBnPw8bcwnKPOHpNlTUDUiJP7Q2qq8O20dSf1hA58oGg3Da/5q9h7t8lct46sFXMIklswBid2DH1LHUTbtbxCxcnQZSQ2oz6EyJ1cZe+PCqgPDlWzmdxmV0YQzaNLhY83fQnbrTlvjFpQwhbpzO6swyEnRUGg6rJ12npQJuXFKO2caR5wIMlVaWHXmkb8vqoRwyxmFsQFZ4LnXQALMdJzeO3jQaKcYsZhCDKGgHM0xbU9kdupYiPHWpfidlkyquQi2inTPoW5rYDwHgkEz4npST8OTNBU6HLOc69mCzSSOsH1QN6C2BUKWyuCJOhBMsC4OsaBRHuOtBpYjFNplxSZhdYF+VA3KOflGwAy5uu1HxXEC1sHt1LBJabVmWDXICEawQYMA7QemuR+TkTPIdoLLplUTbJzyZJyyRBidNhUXMEsSUcEB3IzAjRgoExuM4O3Q7zoGmOIML5c4lcnaOAsi55gnNzEDUcobqTQ8VxZnDRiFQZbZUKQDDnzdACSAZI6RSF/AIDGR9NIzb5DL67qDIjfrVRg0AjI8CSOZdymZRtrpE9/TwD0PBy1xypu275W3dUFlzJOYecZl1OmumlIeUfCSt2D84Wg5icu5bl2PUgz+G4StqbYbsQw1XNmgEFGVjGu0qvsB0HThiMWp0bUQSMy6BGL6wdpYzPQgHpQATDMHg20ysV6OdCwkSDpAEezvM00mAIB+bUxpBDt6REyDtHN68vjK/bYrvbSBJO0Sgmd9XPvFcl28yZWe2AdOZ11BQDWfC2o8CfGg1MOCqOFKW2uZVAuLmElyFgNt5qvJBAHQ1GGxdwKc9zDtAvu2ZVM6hXIK292EjrPhSgtl7bdqcxDknLEksruR0ESSfVEbVT5BbMiLugH0SCcjMI1nWNJiJExQa2IxIa8pt3rKoHQEEIhJVBluB8ryAsgNCxtFAwuLUWyr3rZ5TlPYocguXAGBSF1MFomYMwaSTA2+Y5bmmfSVJ0F2G0jQCyZHXSO82u4RRp2b6nQZ4iO1BAYKQwBtBp0PSgYw+INvMXxFourlg9tbbSbaannXUsCFB6Ge+aHjccHKZLlrIq21Km2iEhmDMBykmGEkQAum+9QuCSXTsiTkMNnKkczgNGoWSm5kDl01qnyFMjlrRDISZ7VssF7yZScoIg2oG86TGtAzZ4vbR2d2W4AcQ6jswpzOcsC4m+ZfSykkCdKnE8VwgYRZkKUUQ7nltrmQmV1GcldzMTSzWECz8nWeUZTcfTMGAjTXVWJ0ERA7xe7h0DgCygEroSZOW6qQTMalzOmoSgd4BirVwuFtMHGHcnUmc1zNcUBTMebEa8x3NZvE7k27gyvGa2xzC8uX9IAT2pJmSRB3zfq1ocAuAdtK2sjW8QvKh1KCzy8xbMDnPLrsd9qVayeyxGUKf0YItkEbsWHLbTNBCmCOUdBJNAPDYZ2w9s2WW2rNleGJVMqS9xz6BI3nXWJiicWAa69q0t1i4VgSwGkSMoI0SDqTB0AoiKPkyLde6kBmFtgkt2aKdNI0kQHnpoSAaS+WFmW1YBCllAbXORkCkMdzEnU93dQWFy2Clubl20ENwk+dKgkFMwlIyEaR51Hwlw3bliVCt27uYAEyysToBMZSJOuhoXDrDIue08iQmYA5FMqSWV1GmWSdI1Akmtzyesm5da/EKsrbBEb7mAIGndpLHuoPSkUN1owqjisqAF0/eFaNIgSv7w/A1o5T4UHnrJ5faaaQ0on+CmbdUFDV5vguEW5jL+eWALECSIK3BB0O4Ir0oFeU4VxO3ZxV9rmaC1xRAJ17TT7hQbuKwGGtFF7J4MkFGeFjaYbxO3jU2OH4a4YVbgKgbm4IGbMBr4yYrPxnFcNcfP2t1GiBAYQNfDvPWm8Fx3DrObEO09HVtPctAnx/AmyEOGXmLSwzHmykZQdRpmYTWPbx19RBzg5Tals0wSSzb+eNRPQDbStTyj4lZxARbdxGyklpkQTEAyBuCazVsiGUXF2AWHgAgqS++hYBhO+utVHLjr8glSSrWzBDTyAhVO/nalvaaGOKXIAyA8rCco1LyM+3MACABsdKYv25JIuaSoEXRAXMwKgBtNlaB+NRctvDFbktkuR84DDdpuBO5t6T3GKCn5Z6tb0zMWgLOVwQV83ctDT7Ko3HTBDW1LERMLvIN5iMvpAAeGlMthXIADsVE6FpEJl7IeyTA3ql3A3tOYmVdW5RAMfs6CdQegJjrQLXuOSSezA/SxIBjNHZjzdSvXvnrV7fGxHNaHnW4YAAcq5bvQSTqB3a7U98ivQDz83bNqusqjdgYyyDIO2pzazNWGDu5lXmyBraGVBgXAvaxK8pmNenhQI28YjqbjjIucHQTsS6iCdTlhZ79aCLVgKqhxpEkqIZRdGm+kyWmdporm4xJZULEoYKAqM1rNIUbGdJ6ye+hNg1JVQiCQoJOcxzMgIltAcub291BXsMMJh+aFiQsjKwSAM3UDPE7UVVwwUjMDOno+ldjXmPRc23mxStzDgai2glS3OWaMoZMsgqNIzTp0qV4YdRkRdchjNoSvniSdRAA/aO29A7hcdbtqCIYG4vf3vnYQR028Ohqfy2kOQiyUIIJuQSTAA5tBkY92vqil0HzRi3bEc2UgkKFtXZABMzOk6699GsBhlXJZlnQElG01ua6MNuzIPWfdQNDj9rMQtvkL6iDmNsqe1nnjMSx17iaEfKUBdLVvNl1JtgjOXkMJaQuVn072J1mqLYPKotooIHLHMS3Y5gTOhm5AgaD11eyHYzK6i0fNUZR2dsFo2IHamQd8o7jQSvlIiuYtIOZzpaTzI+bXeMwaTv3UH85AFVWtWyAEB+aSCZJuwBpBDaeM6CTVhcutZz5bK6CYtJqQs5SGkTB87QHNEV1206shi2InMciHMc94FgY5dLUR0JFAuvlI2ReW3myxpbt+fm0YCDoqmAPGiHyjunREGT5zlCrHMctsQE3QnMO+avh7d1WMFVMgA9mgy+bqpjUjaNpE1Vbl8WVytv0yoTp2cGIjctzbyN9KC6+UWIBXRvOtzEDN2anPPJ6cgnugVVsdjbiwO1MLlaSRvczKx2E8oSY20jWovXLoKg3tIc8rAEEppJEEy4Eg6bChXriFrs3GIbMBzEgj5wDlBjKQyGIESe6gDisMTmuX7oMs5i3DsHaScyiFUnJPQQNSIolq6VE2y9u3znWNyCBLgcwJVdPZRsAmYOLNjOGZ40ACg5gF0gea7DU1s4PybkL2xHLtbXzR4Tp93dvQZfC8G12Utlls5yzMepgaeJ00HtPSvaYa2qqFUQFEAf5ua6xbVQEUBQNgBGnWB7fvohPvqKtVHrnugRNSaggeaf2h+Bps2z3mlrex/aH4GtIg99B5pP40wopdNvbR0NUHFLtw6yxJNq2SdyUWTO86UcGrVAr+S7P1Vr7C/CuPCLB/0bf2BTgqaozvyDh5J7FJPUCDptqKqfJ/Dn/Tj1O4/Bq0xVqDLbyew59A92jv/NQ/zXw87OP3zWxVhvQYf5qWO+4P3viKo3kfZ6XLw9RT+KV6GrRSked/M+30u3fbkP8A6VB8kR0v3B7B/AivSLV5qUjyp8lGBlcS/uP81W/Nu7p/xLfZP89emqCKtI8q3k5eH/NN9l//AOn+RUDgF/8A6pvc/hvz+H316giqxSkeXHkxe64jUxJytrBkTzUUeTV3/qW6aw06fv8Aq91elFWBpSPMp5MXBtf9uVj/AO9EXyYu6TiTA/Vbb/cr0a6b1QY239NPtCpRgfms3XENPeFI/wDeqnyUOvz7n2f3V6A4+39NJ9YqjY1Ppr76o88fJVetxz7qlfJW11a4fao/Ba3Djbf0hQ2xqfSH30GZa8m8Ovok+t29fQ01Y4VZXUWknvKgn3minFoPS+41AxqfSFAyBtUzSwxaHZgfVrUjFL3/AHH4UDGbvrgaWbFKfpexH+FWwuIV1lTIkifVvv41AVlkjST30SpWoJ3oJXY/tL+DVpE1mrsf2l/Bq1iKK8oh09tHU0pbbQ+ujq9VDANXWsXinGlsMoZHbMCRlyxpE7kd4oq8UbLn7JssxMrufbNBrg1xasf8sx6B+0KuOKMVLi0xXvkQKDYFSRpWAnGGBJyEjuzD4U1b4rcKlhZJUTLZxAjc0GtXTWH+XGOnZwdvP9Wu3jVLOPu3S5S0XEAABwMup7+un3UHohVprCtcbMfo+n0/6eBoq8ZYsFSzmY7AONdJ3Ijag2asDWLd4w4JBswRuDc29ZCmqjjra/NDT9f+2g3AaqayG4ndChjYhGOjdoIO/SJ6Gl/y831Y/wBz+2oN0iq1lXuKXVgtYgHUfOjXbuXxFC/LTfVD/c/tqjairqKxhxO5lD9hykkT2o6T0yz0PSqflxvqx/uH+Sg2b55W9R/CrcK4g91JW3EGIZ4Ow7lPfWE/G2Kt80Ihv9T2aclEtcH4hlH/ABa9OjeM9O4geEUG3juIPaAY2s0mORixGhMnl20oiYh2EhF3I889CQfR8KwhwjHj/mlmDuG67GPClfyDjDJXGZRmblAePOM9e+f6VBt4PiTXMwFoqVyznJHnTscuu33iitiHBIyAwAdHOszoOXfl/CvPvwDGHU41to0DCfc2m2+/rrU4Hhbtout672rcpDEEQDmAGpPcfftQFwGPe6gdbRUGeW4xVtDGqldK7F457aZmtzqBCNmOv7o0rRBqtFLW7zsoIQagHVoOo6jLoaA2OcXAnZNqAcwkprO7Rpt94760JrK8oMSQq2kJW5eJUMN1UCbjjxC6DxZaAD3ziCw2sqSpysfnSDBEwOQHSPSM9POaVQIjQDu28Kph7QRQqgBVAAA6ACAKuaqCTUZqihZCZ/CoGUOntH4GtUnxrCw18RBmZXceBreyii48Wjbjxo6mkTv7TTSGqjJ8q1OW20TDwfUR/aKcwaXXtBAq5WAbOT1B5l75kHpHjXcbtZrDjuGb7Ov8Kw+GNhivz9x0bWAGYCCI2A72YVUbOGwNxiRly5dJbMAdfR012+8U5bw94WjbItgTMEnMdojLprGlYoXh53vPO+rXOoy93UCKkWOGx+kbYHe54R09VQaOHwDOp1VOkMSD4Ead5j1g002HvW7LIptsDMgZi3NCmKwux4aN3Y7+ld6Gdff7q57fDN5bTTzrv0vHxP8ACitG1gmYTyg6wCYMyQPfAp3C2b1pWZDbkgEqSWOkgRBAnesBbfDB9M7bG73wOvj/AA8KsBwvT9JOg866e/x167b7dKI0VwhCg5lXeAxg9YmNgYOtOWsK6BbiPbNwRCAqdWERuAdGJ9lYCLwuY59I0zXDuDl9LXY+uPCjrc4SI5GMxrnud37f4b9JorcsYE3Zd7ttXYklRlJGpA2eNam3wKRzXrYMjzdZ+jrI1MVjjFcJGptlR3lnjeBMPr/nqqrY7hRE9k/TWT3wP9TvoNbDB3Bs3XS2iBWWcpnMWGjBukHr1oTYO3mIOJsAdCHUkxvKyI95rKs4rhrMSUY28oyICxZW5u0mH6jL192tNNjeF7dk/XTn8Z9P1+8UDazcEXsRZQJGWTaO+h8xxGw3oRtWwrE4iwT6KowYtEkDcQTO2tK3MXw3UfJ7i9xg9/Tn79ahsTw8IQLbi4V5WysYJnKfOIENrQPYa8CmW5fS2g1CzbOpmQYMiCevfVbduyfOxNkLsvMCTtuJ8RsTSK3+HwA+GuFohjB10GYiHkgmrWMVw7phbszPXUxrr2kbQN+tA5h7VrUPiLSxtBzevqKTXg9kGPygAuXfMobUz5u0dN6sMTw/phLp/dbvken36+FRcxOAKnLg7s6wchI8dM+vQ+M0RNzhyB4GPlDOZu0WZO8DrECNe+q3uF2Cx/4/lI1hhJO+w0iDPfRGxnD4P/B3TuTyN1Ek+d1++IofyvBHQYK6Ty6Q09SOuwIoFbnDLGYAYzMpgMWbXeW0ykawOu/dFbvk9hgq3Rhby3ASjZnUkSZkaEHzQPeKyWxOEH/IXRtEq40GvXu+4npTuF4wliTawl5UfUgIwykM0s0jcgr/AIKK2cfiblpVm5bzEiZSBoOaObvj30uOMLlAOJtB4EjLIBO+x23ilx5WN0wmIO2oUwdOhy666UIeVzNOXCX206BjvOWYXTagdu8etostfDEbhE8NSAentqmGRnftrhE5cqKI5FYhjJ6sYWY00jXc4nFOMPfKBrT2ShzZbgYZiIykSoMTmG3416HBYgXFDrMGd99DBHvBoGRXExUrUlag5a4irqKh6CoUFTI2ZfwNbM1iqeU+tfwNbEUV4h+v7XxoytS5O/7Xxoimqg7a6HY15zyYRReuWnA6gSBuhO3rGY+yvQZq8xxcGzihdUbw3rK6MvtED96qPX8P4VbtoEgPE81wKW1M6mKrguFhHcsUYMSVXJsC07z6hTGHvh1VlMqwBB8DtTAaoEG4ZbDl43EZYXKNtYiZ0oVzhZ7RXGQKAJTJqYnrPiOnStQGrEwKAF7h1tyhjLlMwoUTtodNRoKNjMGHRkSEYxDZRpBB8O6iLRlagFgMCEthWyuQWOYqB5zE7a98b9KJhMCiOzCZuEaGIET5ojTc0TNpVluVFL8P4OLd57naM2fPyELlXOwYxAncU3d4ejXEumc1sELBgaggyOu5oivRFegV4tw/t7YXMUhg0jfQEdfXR8NhAtpbUlgqBJO5AEaxRZ0q3WgBgMEtlBbtghFmAWZjqSTqxJOppThHCBYmLjvIC82XSCT0H61agNcNqBX5Cgu9qAe0K5ZzNEfszHQaxS/F+EC/lDO6FZ1TLOsb5lPcK0prqAFi1lVVkmABJ3MCNargsGlpAltcqjpJP3kk0YmKmdKDN4TwdcOWyvcbNGjkHKAWIAgD6XWdhTLYNC/aFRnAyhuoGun3n30WpoMzivCEv5c5cZQRykCQ0TMg/Rpu9aDAqwlWBBHQg7ijMao1AO1aCgBRAGwrP4fwm3YzFM3NE5mnaYju841pVjeU2N7Ow0GGfkXwnzj7Fk0Hk+I4vtbzv0Jhf2V0HvMn216HgAiwnjmPvYkfjXlrK6DYDTT+leu4Jbixa7+zT/4iauoeWiRXKtSaggCoYUQUNqKqnmn1r+BrYishPNPrX8GrYmhj59m39fxoimlS+/r+NSjRVQ6DSXGML2lsgecvMvj3j2/jFFFyrB6DH4NxzslysMyzI1jKT53sJ18CT7Nr8v8A6h+1/Sg/J7ZJJtpJ1JKLJ9ZirjC2/q0+wvwoL/nBuez/APL+lQvlEfqx/uf21ww1v6tPsL8KuuEtfV2/sL8KCV8oG0+aE/tnvj6NEHlEd+zHXd/7ar8ktGPm7f2F+FEGFtfV2/sL8KCi+UjRPZLrMfOnp+5UjyjYjWyvdpcP8lXGCsx+it/YX4VZcHZ+qt/YX4UFE8qWn9Eo/wD2H+Twog8qWj9Es/8AcP8ALVvkVk/6Vv7C/CiDA2fqrf2BQCTyrb6tfY58fDwotvyoc/6Sz/3D/LVxgbP1Vv7C/CiLgbP1Vv7C/CgGvlW31Q/3P7ak+VLRpaXp6Z+/l76KMDZ+qt/YX4VdMFaA0tW/sL8KBVvKt9Pml6ekevs79KhfKp9+zX7Rp75Ja+rt/YX4VIwdr6u39hfhQZ58qbkH5pZ/aNQ3lTc62l6+k3T2VofIrX1dv7C/CrLhrf1afZHwoMseVFyf0S/ab4V3503duyT7TfCtX5Lb+rT7K/Cp+SW/q0+wvwoMlvKS79Wn/lQz5SXfoW416t0ra+SW/oJ9kfCq/JknRF+yKDDfymu9Ba9s/wA1ZHEeJm+wzm3yiAFP0ok7nwr2XZgbAD1AVTsx3Cg8LevKFY5l0Dde4euveYe1lUDuAHuFQloCNBRxQWUVMVwri1RUEUN+tEY0G4aI5Dyn1j8DWtNY1s6H1j+Na2bwoPm5fVvXUhqAQN6kRWkMh6sGpURVgR40DQarC5SgIq0jxoHFerdpSYI8asCO81FOi5VxcpIMO81YMO80DouVcXKRDeJqbl2ATJ0BMTQaAu1db1YY4n4NtO/r208Kv+UwCRzaeO+23fvQbou1YXqx24gBl8/mAPqkgf8At7gT0q1via9l2hzgRIBiTpoAJ36UGyLtXF6se5xBVy8xIfYjbprM7aiotcURssM0uJAkT5ubKdYmPwNBtdr41btqxbHFFYqOcZxImNvHXTapu8WVZ1fQkaAdAxMSf1GoNsXvGpW8KyLXEQWygvMsJgQMpIMwdBI/CmhdP0jQaAu1IuUit7pmNFDn6RqBoXa7PQAx+kf89tWE/S/z30FnNQpFTr9M/wCe2pAP0z/ntoOzVbPUBT9M/wCe2rdmfpt/ntoIDVxarC2fpt76kWf12oKFqEwPcaaFn9dvfUnDT6TUCaAw2nUfxrXpNcIO803NFfJsxqVY11dWmV8xrs1dXUHBzRlaorqC01YGurqDpogaorqC4Y1OY11dQdmNWDGurqDs5kVcOe+urqCC5mrTXV1QVutpPWjWtQJ1rq6ijIB3D3VcOZ9ldXUHBzNMWnMDWurqAiuaIGNdXUF1c1dWrq6oLZjRAxrq6gsGNXzGorqC6saIGrq6irBq6a6uoP/Z"/>
          <p:cNvSpPr>
            <a:spLocks noChangeAspect="1" noChangeArrowheads="1"/>
          </p:cNvSpPr>
          <p:nvPr/>
        </p:nvSpPr>
        <p:spPr bwMode="auto">
          <a:xfrm>
            <a:off x="155575" y="-1790700"/>
            <a:ext cx="59150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xQTEhUUEhQUFRQWGBUXGBUVFRcYFxccGBgcHBUXFxcYHSggGBwlHBcXITEiJSkrLi4uFx8zODMsNygtLisBCgoKDgwNFA8PFCwcFBwsLCwsLCwsLCwsLCwsLCwsNywsLCwsNywsLCw3LCssNzc3LDcrNysrLCwsLCwsKywsLP/AABEIALMBGgMBIgACEQEDEQH/xAAbAAACAwEBAQAAAAAAAAAAAAADBAECBQAGB//EAEkQAAIBAgQDAwcHCwIGAgMBAAECEQADBBIhMQUiQRNRYQYyQnGBkdEUI1JTkqGxFRYzYnKCwdLh4vBDkyREVHOiwrLxZIPTNP/EABcBAQEBAQAAAAAAAAAAAAAAAAABAgP/xAAWEQEBAQAAAAAAAAAAAAAAAAAAEQH/2gAMAwEAAhEDEQA/APaLdHcaJaueBpdPN9p/hTCLXJ0GW6e6j27p7vvoCJRkWoG0uHuHvFEW6fD3/wBaXWriij9sf1fePjQ7mIb9X/PbQiaqDQHW836vv/rXFj+r/ntoM1FwTtQH26iqtdMdBXEwNamgLbY94ogc66rS4auZqBlbrd61JvN3rSdtqNNAftG71qrXT3ihzVCaC+c94rgxncUImrpvQdeZo0I939KraY9SB7P6UWaoTQRkM7j3H4VS5Yndvx+FEmqzQGS4QAAR7v6VLXW+kPcfhQZqGNAQ3G+kPcfhQHut3r7j8KlqGRQUa836tC7Vp9H3/wBavcXSlnbWiDjEt3L7x8asMS36vvHxpSarQP8Aylv1fePjU/KW/U9/9aSBrpoHRiW0nLqY0/8AunC1ZdttP3hWjNBgWxp7T/CmUWlbew9Z/hTaDSqLqKyOK+UlvD3TbZXJyhpGWNZ7yO6tkV5js83Fk8F9/wA2x/jQXTy3t9Ldw+1fjRD5aJP6J/evxrdxl9xdVEW2xgsylgGiQARr6+h2q9jE3SQHtoqwTIeSO4Rl9fXoPVQee/PFDtaue9as3lYpH6K4Pd3+unvKC/ltSInMNzA69enrry+AxROme0pBsks1wQwto6uB+1Ijv60Rqv5WLr83c121XpR08rR0sXT7v4TWBzCPnLZMEfpBHmym+o0JB9fhR7LGVbtLcLkeC481ACdtjIJE6HNE61Rrt5VMf+Wukev+mlT+cj6N8lu6Ajc+/RdP61gJeXKFF1QRbFvNlaCe2F3PEeoa66z3x3ysanOqqDdMcw0uALy8u4AHuoV6C35S3P8AprntJ9no91XPlLcnXC3B6y38leWu40llm4kwAdCfNgyNOpQD1mdqj5YpmWSNRoD6USDoNiAfbSFembypcCfk59rkT4eZRB5VN9R3/wCp/ZpvXlXxAKuTLTOaAQQNRudCY17tdaq2LWCCHnWYAGhcO8k7ahfvmkK9ePKlpM4c6aeft0Po+I99W/OZvqD09MdZ/V8D7j3V49cbqWK3ZJJYwNwwZt12zG3p4xuQRUYkRlC3z3zl6BlULCaCDdB746QaQr2H5zN9QZ3jP6tZy7a/h31H5zXdxh99pubwQDBy66mPWQK8et9SkS9sGeZwG1I0MQNIVfEQDrAojYhSUC4iGUoZNoxPKWaJ0AyjT0ivTSUK9gvlJeIn5OI/7nhP0e6PfVU8o70a4Yj98nfb0NyK8pbxI+uByrGUK+bRrZBB25in7oEQYE2wePCrrfUebqUeW/Rghh9ELaAjQnNuKkK9X+cVzrhn+1/bUHylI/0Ln+b9K8gLym2wOItyQ4jI/PPbcxOpBOc9NM5BmdLg5wR29glu2BLM6j5xLkxyyFUu3jJqwr1jeUpA1w932f8A1Vh5THT/AIe/r4eFeSe+c5Y3bWRs/MGJufpnuqYiA0+Ox79KE2Lfs3BezLG4eVuU5gxcjSdCbMDutHWpCvYHym//AB7/ANmKGPK21JDJdWDrIXT/AMp+6vMYXFn/AKiyvZsoA58r5RbmWy+aeyAiPSbvAo1nGOrjLcV0VQW5jzBGTzkjUlLeXKJMMSdSRVhXrcJx7D3dFuCTplaVPqAYCfZTNy2Cdq8JcupB7azAVbQLhQNSo7Q5k0YkkQObztfB3Di/Zg4e7nWAewukHosqpnXz1GmWTsGqRXqQhqStIcH48l/lINu6N7bb6b5T6X4+FaTigCapNFaqGoCW20/eFP5qy029opstQIpsPWf4U0hoCjQes/woyVQavIYrHdlxAvlzEBVAmJLKq7/vfca9ea8PxmwbmKuhX7MjszmG/wDprE9PO/CmDTv8cS4Q7WOY5YbP07Uqv/ks/fSlridtSpt2YOkHN3ubYGvqPs1rOTgzGB8pEco0nZ7rKOncpPr0nrQTwlyAe3k5UPX03K/dA9s7VUbWO4kt+2wuDKuUtm32LKNtTzCdtqz14bZDbtowWMp3QTdWZ6g77DbU6UucIyI5ch1hQVWAcvaMCSw1ABtz+8fXXHF9WtuGknzo520uaZfo7DvNAymDslYGc5gFnKNGuM3ZtGfoqkEeo9atbtYbfK8SrwRPIH7Moef6R37gaSs4lBtaeVjKe06hjkJ5dYBYeOY+BqExSahbWbQg5nJGUPmIJEQMwmaDVs2LHmZWBy3lLSARlh8x0OoEKDufVQs9nNm7LuuBc65Yz9nk8zrqxpa21wyq2ObVYKOWzNq2+zZSs9YA6TVGzhT82pUqChycoQE7AQAuYxtExQHbD2SVGQjUW80iZJLZzygE+h6pobXLIUt2YJy3H3AjM+TKNPRGq92vfS47eYFoZswU/N659wrSNGj7j7aqrXgAwW3CqXDZE83zc23mzIj7qDWu3FTtBZVZBuKQYObVbZBB6ZR39TU3Me7BoQHmvAZrSxlYrlPMAOcqR45RtFLYDh73O0tuVQhWE8ghkytzkDXUjm133mu4hwK3ZcpcvBSVLKJExCquYED0y/hC+BoHH4o5JKqhBzE8lkk/O5ydpJKgN3yO/ShLjbmodbIy8slbAE5GG3UZrnq376Q+T4WZNxyDr6JaJYkedvlRF/aYd+hvkeFj9K066gKdrYAgZ9ZuMWE9EYdJoHM4dvnwDOQQgtj0xqcumwYHrHuqwsYQyApHNlBzLvdUm2Ry6hQOWfp9NaSvJbRWazFxAZAbYc5VJ1MjLkg9cwOlKvitJOHBktmY9oQYHPImNASTEEb6bUGkLODKs+RoBt8gYE5UzhwJy6P2epnciiNwzDRlUNmIup3kOWuBWjMPN7BgI3kTFY927mUImHAEjbtC2Zsxt6jWQrEQZkCfEEuY5DzfJ80BmlnuEFYbtOYESCzkmdiY0GlBpNw3CZ9BcAXI+U7FcuXKG7X0mIafZVV4HhmVlW4ykIqyy+mGQXHKhjoe0QQNp8KRbHy2uGGYwjQHkmQ0eDSo5e7bvrl4sQv/APmBJJaQbglZUbySFzIux1IHdBAi8Hw+sXjkLsFMNqpVeznk0Ia4s+BrrPk/Zlc12dbfRtVy/OASBuzDKfUNzSL4qAJtOmUxOZhqpXPAYdBbQQSYiTV34jYzKVW7A01dICgAdx15FJOk67QKDSteTSMn6VTc7NyQM5OacwZVy5iMkCAN6TxfBraZwbwGU3CFcMrMAB2WjKupaQegpnguOtNcZZu8yXRrlKACyQc2XKQAAY5u6SCJoOJCtauNIkNaAYPmEE3DpN65IMSddIGhmVAdjC3rZD4a4LssohSGbMbeZ5UExorr0JyxHSpwWKS4TLLYeUyhuW0cqkAkqsoczZpMD+GvwbFtZwtuCLa33FrtOyRTzBspzK03BmJkmCBMRvS/FsGEyW8SsO7Kme2CclpTAVQAFaQw2X0dQTQS+Aa7Z7Vz2d/tPmGBHOrQUWVJGaSYk6RGwrc8nuIdshz6XEOVxtr0aOk93eDXksZg+wthnLFHdwE80sitbKRr82xhiWg90U9wXGk4i3dIgXsyMOhIJGbwJYLPrag9qy0FxTWWguKypZDp+9TRX1+6hKn/AMhWrkoMZTp7T/CmLYpa2dPaf4UzbNUGrwHHbJfEXx0lB3TPZqBMdCQ37pr3rNXheJFvlFzs2Kk3FGgB1kZRvtmCz4TvTBnPw8bcwnKPOHpNlTUDUiJP7Q2qq8O20dSf1hA58oGg3Da/5q9h7t8lct46sFXMIklswBid2DH1LHUTbtbxCxcnQZSQ2oz6EyJ1cZe+PCqgPDlWzmdxmV0YQzaNLhY83fQnbrTlvjFpQwhbpzO6swyEnRUGg6rJ12npQJuXFKO2caR5wIMlVaWHXmkb8vqoRwyxmFsQFZ4LnXQALMdJzeO3jQaKcYsZhCDKGgHM0xbU9kdupYiPHWpfidlkyquQi2inTPoW5rYDwHgkEz4npST8OTNBU6HLOc69mCzSSOsH1QN6C2BUKWyuCJOhBMsC4OsaBRHuOtBpYjFNplxSZhdYF+VA3KOflGwAy5uu1HxXEC1sHt1LBJabVmWDXICEawQYMA7QemuR+TkTPIdoLLplUTbJzyZJyyRBidNhUXMEsSUcEB3IzAjRgoExuM4O3Q7zoGmOIML5c4lcnaOAsi55gnNzEDUcobqTQ8VxZnDRiFQZbZUKQDDnzdACSAZI6RSF/AIDGR9NIzb5DL67qDIjfrVRg0AjI8CSOZdymZRtrpE9/TwD0PBy1xypu275W3dUFlzJOYecZl1OmumlIeUfCSt2D84Wg5icu5bl2PUgz+G4StqbYbsQw1XNmgEFGVjGu0qvsB0HThiMWp0bUQSMy6BGL6wdpYzPQgHpQATDMHg20ysV6OdCwkSDpAEezvM00mAIB+bUxpBDt6REyDtHN68vjK/bYrvbSBJO0Sgmd9XPvFcl28yZWe2AdOZ11BQDWfC2o8CfGg1MOCqOFKW2uZVAuLmElyFgNt5qvJBAHQ1GGxdwKc9zDtAvu2ZVM6hXIK292EjrPhSgtl7bdqcxDknLEksruR0ESSfVEbVT5BbMiLugH0SCcjMI1nWNJiJExQa2IxIa8pt3rKoHQEEIhJVBluB8ryAsgNCxtFAwuLUWyr3rZ5TlPYocguXAGBSF1MFomYMwaSTA2+Y5bmmfSVJ0F2G0jQCyZHXSO82u4RRp2b6nQZ4iO1BAYKQwBtBp0PSgYw+INvMXxFourlg9tbbSbaannXUsCFB6Ge+aHjccHKZLlrIq21Km2iEhmDMBykmGEkQAum+9QuCSXTsiTkMNnKkczgNGoWSm5kDl01qnyFMjlrRDISZ7VssF7yZScoIg2oG86TGtAzZ4vbR2d2W4AcQ6jswpzOcsC4m+ZfSykkCdKnE8VwgYRZkKUUQ7nltrmQmV1GcldzMTSzWECz8nWeUZTcfTMGAjTXVWJ0ERA7xe7h0DgCygEroSZOW6qQTMalzOmoSgd4BirVwuFtMHGHcnUmc1zNcUBTMebEa8x3NZvE7k27gyvGa2xzC8uX9IAT2pJmSRB3zfq1ocAuAdtK2sjW8QvKh1KCzy8xbMDnPLrsd9qVayeyxGUKf0YItkEbsWHLbTNBCmCOUdBJNAPDYZ2w9s2WW2rNleGJVMqS9xz6BI3nXWJiicWAa69q0t1i4VgSwGkSMoI0SDqTB0AoiKPkyLde6kBmFtgkt2aKdNI0kQHnpoSAaS+WFmW1YBCllAbXORkCkMdzEnU93dQWFy2Clubl20ENwk+dKgkFMwlIyEaR51Hwlw3bliVCt27uYAEyysToBMZSJOuhoXDrDIue08iQmYA5FMqSWV1GmWSdI1Akmtzyesm5da/EKsrbBEb7mAIGndpLHuoPSkUN1owqjisqAF0/eFaNIgSv7w/A1o5T4UHnrJ5faaaQ0on+CmbdUFDV5vguEW5jL+eWALECSIK3BB0O4Ir0oFeU4VxO3ZxV9rmaC1xRAJ17TT7hQbuKwGGtFF7J4MkFGeFjaYbxO3jU2OH4a4YVbgKgbm4IGbMBr4yYrPxnFcNcfP2t1GiBAYQNfDvPWm8Fx3DrObEO09HVtPctAnx/AmyEOGXmLSwzHmykZQdRpmYTWPbx19RBzg5Tals0wSSzb+eNRPQDbStTyj4lZxARbdxGyklpkQTEAyBuCazVsiGUXF2AWHgAgqS++hYBhO+utVHLjr8glSSrWzBDTyAhVO/nalvaaGOKXIAyA8rCco1LyM+3MACABsdKYv25JIuaSoEXRAXMwKgBtNlaB+NRctvDFbktkuR84DDdpuBO5t6T3GKCn5Z6tb0zMWgLOVwQV83ctDT7Ko3HTBDW1LERMLvIN5iMvpAAeGlMthXIADsVE6FpEJl7IeyTA3ql3A3tOYmVdW5RAMfs6CdQegJjrQLXuOSSezA/SxIBjNHZjzdSvXvnrV7fGxHNaHnW4YAAcq5bvQSTqB3a7U98ivQDz83bNqusqjdgYyyDIO2pzazNWGDu5lXmyBraGVBgXAvaxK8pmNenhQI28YjqbjjIucHQTsS6iCdTlhZ79aCLVgKqhxpEkqIZRdGm+kyWmdporm4xJZULEoYKAqM1rNIUbGdJ6ye+hNg1JVQiCQoJOcxzMgIltAcub291BXsMMJh+aFiQsjKwSAM3UDPE7UVVwwUjMDOno+ldjXmPRc23mxStzDgai2glS3OWaMoZMsgqNIzTp0qV4YdRkRdchjNoSvniSdRAA/aO29A7hcdbtqCIYG4vf3vnYQR028Ohqfy2kOQiyUIIJuQSTAA5tBkY92vqil0HzRi3bEc2UgkKFtXZABMzOk6699GsBhlXJZlnQElG01ua6MNuzIPWfdQNDj9rMQtvkL6iDmNsqe1nnjMSx17iaEfKUBdLVvNl1JtgjOXkMJaQuVn072J1mqLYPKotooIHLHMS3Y5gTOhm5AgaD11eyHYzK6i0fNUZR2dsFo2IHamQd8o7jQSvlIiuYtIOZzpaTzI+bXeMwaTv3UH85AFVWtWyAEB+aSCZJuwBpBDaeM6CTVhcutZz5bK6CYtJqQs5SGkTB87QHNEV1206shi2InMciHMc94FgY5dLUR0JFAuvlI2ReW3myxpbt+fm0YCDoqmAPGiHyjunREGT5zlCrHMctsQE3QnMO+avh7d1WMFVMgA9mgy+bqpjUjaNpE1Vbl8WVytv0yoTp2cGIjctzbyN9KC6+UWIBXRvOtzEDN2anPPJ6cgnugVVsdjbiwO1MLlaSRvczKx2E8oSY20jWovXLoKg3tIc8rAEEppJEEy4Eg6bChXriFrs3GIbMBzEgj5wDlBjKQyGIESe6gDisMTmuX7oMs5i3DsHaScyiFUnJPQQNSIolq6VE2y9u3znWNyCBLgcwJVdPZRsAmYOLNjOGZ40ACg5gF0gea7DU1s4PybkL2xHLtbXzR4Tp93dvQZfC8G12Utlls5yzMepgaeJ00HtPSvaYa2qqFUQFEAf5ua6xbVQEUBQNgBGnWB7fvohPvqKtVHrnugRNSaggeaf2h+Bps2z3mlrex/aH4GtIg99B5pP40wopdNvbR0NUHFLtw6yxJNq2SdyUWTO86UcGrVAr+S7P1Vr7C/CuPCLB/0bf2BTgqaozvyDh5J7FJPUCDptqKqfJ/Dn/Tj1O4/Bq0xVqDLbyew59A92jv/NQ/zXw87OP3zWxVhvQYf5qWO+4P3viKo3kfZ6XLw9RT+KV6GrRSked/M+30u3fbkP8A6VB8kR0v3B7B/AivSLV5qUjyp8lGBlcS/uP81W/Nu7p/xLfZP89emqCKtI8q3k5eH/NN9l//AOn+RUDgF/8A6pvc/hvz+H316giqxSkeXHkxe64jUxJytrBkTzUUeTV3/qW6aw06fv8Aq91elFWBpSPMp5MXBtf9uVj/AO9EXyYu6TiTA/Vbb/cr0a6b1QY239NPtCpRgfms3XENPeFI/wDeqnyUOvz7n2f3V6A4+39NJ9YqjY1Ppr76o88fJVetxz7qlfJW11a4fao/Ba3Djbf0hQ2xqfSH30GZa8m8Ovok+t29fQ01Y4VZXUWknvKgn3minFoPS+41AxqfSFAyBtUzSwxaHZgfVrUjFL3/AHH4UDGbvrgaWbFKfpexH+FWwuIV1lTIkifVvv41AVlkjST30SpWoJ3oJXY/tL+DVpE1mrsf2l/Bq1iKK8oh09tHU0pbbQ+ujq9VDANXWsXinGlsMoZHbMCRlyxpE7kd4oq8UbLn7JssxMrufbNBrg1xasf8sx6B+0KuOKMVLi0xXvkQKDYFSRpWAnGGBJyEjuzD4U1b4rcKlhZJUTLZxAjc0GtXTWH+XGOnZwdvP9Wu3jVLOPu3S5S0XEAABwMup7+un3UHohVprCtcbMfo+n0/6eBoq8ZYsFSzmY7AONdJ3Ijag2asDWLd4w4JBswRuDc29ZCmqjjra/NDT9f+2g3AaqayG4ndChjYhGOjdoIO/SJ6Gl/y831Y/wBz+2oN0iq1lXuKXVgtYgHUfOjXbuXxFC/LTfVD/c/tqjairqKxhxO5lD9hykkT2o6T0yz0PSqflxvqx/uH+Sg2b55W9R/CrcK4g91JW3EGIZ4Ow7lPfWE/G2Kt80Ihv9T2aclEtcH4hlH/ABa9OjeM9O4geEUG3juIPaAY2s0mORixGhMnl20oiYh2EhF3I889CQfR8KwhwjHj/mlmDuG67GPClfyDjDJXGZRmblAePOM9e+f6VBt4PiTXMwFoqVyznJHnTscuu33iitiHBIyAwAdHOszoOXfl/CvPvwDGHU41to0DCfc2m2+/rrU4Hhbtout672rcpDEEQDmAGpPcfftQFwGPe6gdbRUGeW4xVtDGqldK7F457aZmtzqBCNmOv7o0rRBqtFLW7zsoIQagHVoOo6jLoaA2OcXAnZNqAcwkprO7Rpt94760JrK8oMSQq2kJW5eJUMN1UCbjjxC6DxZaAD3ziCw2sqSpysfnSDBEwOQHSPSM9POaVQIjQDu28Kph7QRQqgBVAAA6ACAKuaqCTUZqihZCZ/CoGUOntH4GtUnxrCw18RBmZXceBreyii48Wjbjxo6mkTv7TTSGqjJ8q1OW20TDwfUR/aKcwaXXtBAq5WAbOT1B5l75kHpHjXcbtZrDjuGb7Ov8Kw+GNhivz9x0bWAGYCCI2A72YVUbOGwNxiRly5dJbMAdfR012+8U5bw94WjbItgTMEnMdojLprGlYoXh53vPO+rXOoy93UCKkWOGx+kbYHe54R09VQaOHwDOp1VOkMSD4Ead5j1g002HvW7LIptsDMgZi3NCmKwux4aN3Y7+ld6Gdff7q57fDN5bTTzrv0vHxP8ACitG1gmYTyg6wCYMyQPfAp3C2b1pWZDbkgEqSWOkgRBAnesBbfDB9M7bG73wOvj/AA8KsBwvT9JOg866e/x167b7dKI0VwhCg5lXeAxg9YmNgYOtOWsK6BbiPbNwRCAqdWERuAdGJ9lYCLwuY59I0zXDuDl9LXY+uPCjrc4SI5GMxrnud37f4b9JorcsYE3Zd7ttXYklRlJGpA2eNam3wKRzXrYMjzdZ+jrI1MVjjFcJGptlR3lnjeBMPr/nqqrY7hRE9k/TWT3wP9TvoNbDB3Bs3XS2iBWWcpnMWGjBukHr1oTYO3mIOJsAdCHUkxvKyI95rKs4rhrMSUY28oyICxZW5u0mH6jL192tNNjeF7dk/XTn8Z9P1+8UDazcEXsRZQJGWTaO+h8xxGw3oRtWwrE4iwT6KowYtEkDcQTO2tK3MXw3UfJ7i9xg9/Tn79ahsTw8IQLbi4V5WysYJnKfOIENrQPYa8CmW5fS2g1CzbOpmQYMiCevfVbduyfOxNkLsvMCTtuJ8RsTSK3+HwA+GuFohjB10GYiHkgmrWMVw7phbszPXUxrr2kbQN+tA5h7VrUPiLSxtBzevqKTXg9kGPygAuXfMobUz5u0dN6sMTw/phLp/dbvken36+FRcxOAKnLg7s6wchI8dM+vQ+M0RNzhyB4GPlDOZu0WZO8DrECNe+q3uF2Cx/4/lI1hhJO+w0iDPfRGxnD4P/B3TuTyN1Ek+d1++IofyvBHQYK6Ty6Q09SOuwIoFbnDLGYAYzMpgMWbXeW0ykawOu/dFbvk9hgq3Rhby3ASjZnUkSZkaEHzQPeKyWxOEH/IXRtEq40GvXu+4npTuF4wliTawl5UfUgIwykM0s0jcgr/AIKK2cfiblpVm5bzEiZSBoOaObvj30uOMLlAOJtB4EjLIBO+x23ilx5WN0wmIO2oUwdOhy666UIeVzNOXCX206BjvOWYXTagdu8etostfDEbhE8NSAentqmGRnftrhE5cqKI5FYhjJ6sYWY00jXc4nFOMPfKBrT2ShzZbgYZiIykSoMTmG3416HBYgXFDrMGd99DBHvBoGRXExUrUlag5a4irqKh6CoUFTI2ZfwNbM1iqeU+tfwNbEUV4h+v7XxoytS5O/7Xxoimqg7a6HY15zyYRReuWnA6gSBuhO3rGY+yvQZq8xxcGzihdUbw3rK6MvtED96qPX8P4VbtoEgPE81wKW1M6mKrguFhHcsUYMSVXJsC07z6hTGHvh1VlMqwBB8DtTAaoEG4ZbDl43EZYXKNtYiZ0oVzhZ7RXGQKAJTJqYnrPiOnStQGrEwKAF7h1tyhjLlMwoUTtodNRoKNjMGHRkSEYxDZRpBB8O6iLRlagFgMCEthWyuQWOYqB5zE7a98b9KJhMCiOzCZuEaGIET5ojTc0TNpVluVFL8P4OLd57naM2fPyELlXOwYxAncU3d4ejXEumc1sELBgaggyOu5oivRFegV4tw/t7YXMUhg0jfQEdfXR8NhAtpbUlgqBJO5AEaxRZ0q3WgBgMEtlBbtghFmAWZjqSTqxJOppThHCBYmLjvIC82XSCT0H61agNcNqBX5Cgu9qAe0K5ZzNEfszHQaxS/F+EC/lDO6FZ1TLOsb5lPcK0prqAFi1lVVkmABJ3MCNargsGlpAltcqjpJP3kk0YmKmdKDN4TwdcOWyvcbNGjkHKAWIAgD6XWdhTLYNC/aFRnAyhuoGun3n30WpoMzivCEv5c5cZQRykCQ0TMg/Rpu9aDAqwlWBBHQg7ijMao1AO1aCgBRAGwrP4fwm3YzFM3NE5mnaYju841pVjeU2N7Ow0GGfkXwnzj7Fk0Hk+I4vtbzv0Jhf2V0HvMn216HgAiwnjmPvYkfjXlrK6DYDTT+leu4Jbixa7+zT/4iauoeWiRXKtSaggCoYUQUNqKqnmn1r+BrYishPNPrX8GrYmhj59m39fxoimlS+/r+NSjRVQ6DSXGML2lsgecvMvj3j2/jFFFyrB6DH4NxzslysMyzI1jKT53sJ18CT7Nr8v8A6h+1/Sg/J7ZJJtpJ1JKLJ9ZirjC2/q0+wvwoL/nBuez/APL+lQvlEfqx/uf21ww1v6tPsL8KuuEtfV2/sL8KCV8oG0+aE/tnvj6NEHlEd+zHXd/7ar8ktGPm7f2F+FEGFtfV2/sL8KCi+UjRPZLrMfOnp+5UjyjYjWyvdpcP8lXGCsx+it/YX4VZcHZ+qt/YX4UFE8qWn9Eo/wD2H+Twog8qWj9Es/8AcP8ALVvkVk/6Vv7C/CiDA2fqrf2BQCTyrb6tfY58fDwotvyoc/6Sz/3D/LVxgbP1Vv7C/CiLgbP1Vv7C/CgGvlW31Q/3P7ak+VLRpaXp6Z+/l76KMDZ+qt/YX4VdMFaA0tW/sL8KBVvKt9Pml6ekevs79KhfKp9+zX7Rp75Ja+rt/YX4VIwdr6u39hfhQZ58qbkH5pZ/aNQ3lTc62l6+k3T2VofIrX1dv7C/CrLhrf1afZHwoMseVFyf0S/ab4V3503duyT7TfCtX5Lb+rT7K/Cp+SW/q0+wvwoMlvKS79Wn/lQz5SXfoW416t0ra+SW/oJ9kfCq/JknRF+yKDDfymu9Ba9s/wA1ZHEeJm+wzm3yiAFP0ok7nwr2XZgbAD1AVTsx3Cg8LevKFY5l0Dde4euveYe1lUDuAHuFQloCNBRxQWUVMVwri1RUEUN+tEY0G4aI5Dyn1j8DWtNY1s6H1j+Na2bwoPm5fVvXUhqAQN6kRWkMh6sGpURVgR40DQarC5SgIq0jxoHFerdpSYI8asCO81FOi5VxcpIMO81YMO80DouVcXKRDeJqbl2ATJ0BMTQaAu1db1YY4n4NtO/r208Kv+UwCRzaeO+23fvQbou1YXqx24gBl8/mAPqkgf8At7gT0q1via9l2hzgRIBiTpoAJ36UGyLtXF6se5xBVy8xIfYjbprM7aiotcURssM0uJAkT5ubKdYmPwNBtdr41btqxbHFFYqOcZxImNvHXTapu8WVZ1fQkaAdAxMSf1GoNsXvGpW8KyLXEQWygvMsJgQMpIMwdBI/CmhdP0jQaAu1IuUit7pmNFDn6RqBoXa7PQAx+kf89tWE/S/z30FnNQpFTr9M/wCe2pAP0z/ntoOzVbPUBT9M/wCe2rdmfpt/ntoIDVxarC2fpt76kWf12oKFqEwPcaaFn9dvfUnDT6TUCaAw2nUfxrXpNcIO803NFfJsxqVY11dWmV8xrs1dXUHBzRlaorqC01YGurqDpogaorqC4Y1OY11dQdmNWDGurqDs5kVcOe+urqCC5mrTXV1QVutpPWjWtQJ1rq6ijIB3D3VcOZ9ldXUHBzNMWnMDWurqAiuaIGNdXUF1c1dWrq6oLZjRAxrq6gsGNXzGorqC6saIGrq6irBq6a6uoP/Z"/>
          <p:cNvSpPr>
            <a:spLocks noChangeAspect="1" noChangeArrowheads="1"/>
          </p:cNvSpPr>
          <p:nvPr/>
        </p:nvSpPr>
        <p:spPr bwMode="auto">
          <a:xfrm>
            <a:off x="155575" y="-1790700"/>
            <a:ext cx="59150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uman Car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965171"/>
            <a:ext cx="4572000" cy="28928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1520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5603137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The Atlantic World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9000"/>
                    </a14:imgEffect>
                    <a14:imgEffect>
                      <a14:brightnessContrast contrast="28000"/>
                    </a14:imgEffect>
                  </a14:imgLayer>
                </a14:imgProps>
              </a:ext>
            </a:extLst>
          </a:blip>
          <a:srcRect t="4613" b="4613"/>
          <a:stretch>
            <a:fillRect/>
          </a:stretch>
        </p:blipFill>
        <p:spPr>
          <a:xfrm>
            <a:off x="5272794" y="173782"/>
            <a:ext cx="3871205" cy="3251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2133600"/>
            <a:ext cx="438830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2400" dirty="0" smtClean="0"/>
              <a:t>Markets of Americas, Europe, and Africa integrated into a global economic system</a:t>
            </a:r>
          </a:p>
          <a:p>
            <a:pPr marL="0" indent="0"/>
            <a:r>
              <a:rPr lang="en-US" sz="2400" dirty="0" smtClean="0"/>
              <a:t>Ocean came to link the various societies of the Atlantic shores through maritime trade routes</a:t>
            </a:r>
          </a:p>
          <a:p>
            <a:pPr marL="0" indent="0"/>
            <a:r>
              <a:rPr lang="en-US" sz="2400" dirty="0" smtClean="0"/>
              <a:t>Commercial products (cloth, firearms, liquor) for slaves or raw materials (sugar, coffee, cocoa, and cotton)</a:t>
            </a:r>
          </a:p>
          <a:p>
            <a:pPr marL="0" indent="0">
              <a:buFont typeface="Arial"/>
              <a:buNone/>
            </a:pP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7532" y="3572343"/>
            <a:ext cx="4466468" cy="2553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651202" y="6031309"/>
            <a:ext cx="3176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Recently purchased slaves in Brazil </a:t>
            </a:r>
            <a:br>
              <a:rPr lang="en-US" sz="1200" dirty="0" smtClean="0"/>
            </a:br>
            <a:r>
              <a:rPr lang="en-US" sz="1200" dirty="0" smtClean="0"/>
              <a:t>about to be transported to plantations (c. 1830)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403267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838200" y="533400"/>
            <a:ext cx="7756525" cy="1054100"/>
          </a:xfrm>
        </p:spPr>
        <p:txBody>
          <a:bodyPr/>
          <a:lstStyle/>
          <a:p>
            <a:r>
              <a:rPr lang="en-US" sz="3600" dirty="0" smtClean="0"/>
              <a:t>Case Study: Britain and Barbados</a:t>
            </a:r>
            <a:endParaRPr lang="en-US" sz="3600" dirty="0"/>
          </a:p>
        </p:txBody>
      </p:sp>
      <p:pic>
        <p:nvPicPr>
          <p:cNvPr id="7172" name="Picture 4" descr="http://barbados.org/images/home/barbados-bea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4419600" cy="276225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590523" y="4495800"/>
            <a:ext cx="199605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Barbados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1506" name="Picture 2" descr="http://2.bp.blogspot.com/-8OIG2RvpP2M/UZdOdCnJ23I/AAAAAAABev4/6CVBHn9tXe4/s1600/dungbarrow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362200"/>
            <a:ext cx="3276600" cy="352183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029361" y="6019800"/>
            <a:ext cx="182453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England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2286000"/>
            <a:ext cx="5320553" cy="4152453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Population returned to pre-plague levels in the mid-1500s  and continued to grow through the 1600s and 1700s</a:t>
            </a:r>
          </a:p>
          <a:p>
            <a:pPr lvl="2"/>
            <a:r>
              <a:rPr lang="en-US" dirty="0" smtClean="0"/>
              <a:t>Excess labor</a:t>
            </a:r>
          </a:p>
          <a:p>
            <a:pPr lvl="2"/>
            <a:r>
              <a:rPr lang="en-US" dirty="0" smtClean="0"/>
              <a:t>Problem: What to do with the poor.</a:t>
            </a:r>
          </a:p>
          <a:p>
            <a:pPr lvl="2"/>
            <a:r>
              <a:rPr lang="en-US" dirty="0" smtClean="0"/>
              <a:t>Solution: Export </a:t>
            </a:r>
            <a:r>
              <a:rPr lang="en-US" b="1" dirty="0" smtClean="0">
                <a:solidFill>
                  <a:srgbClr val="FF0000"/>
                </a:solidFill>
              </a:rPr>
              <a:t>indentured servants </a:t>
            </a:r>
            <a:r>
              <a:rPr lang="en-US" dirty="0" smtClean="0"/>
              <a:t>to New World colonies (Such as Barbados)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1" y="570156"/>
            <a:ext cx="7617310" cy="877644"/>
          </a:xfrm>
        </p:spPr>
        <p:txBody>
          <a:bodyPr/>
          <a:lstStyle/>
          <a:p>
            <a:r>
              <a:rPr lang="en-US" sz="3600" dirty="0" smtClean="0"/>
              <a:t>Labor in Britain</a:t>
            </a:r>
            <a:endParaRPr lang="en-US" sz="3600" dirty="0"/>
          </a:p>
        </p:txBody>
      </p:sp>
      <p:pic>
        <p:nvPicPr>
          <p:cNvPr id="21506" name="Picture 2" descr="http://score.rims.k12.ca.us/score_lessons/slavery/image/slide0002_image0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667000"/>
            <a:ext cx="3408334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371600"/>
            <a:ext cx="8915400" cy="4152900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Claimed by the Spanish and Portuguese in the 16</a:t>
            </a:r>
            <a:r>
              <a:rPr lang="en-US" baseline="30000" dirty="0" smtClean="0"/>
              <a:t>th</a:t>
            </a:r>
            <a:r>
              <a:rPr lang="en-US" dirty="0" smtClean="0"/>
              <a:t>/17</a:t>
            </a:r>
            <a:r>
              <a:rPr lang="en-US" baseline="30000" dirty="0" smtClean="0"/>
              <a:t>th</a:t>
            </a:r>
            <a:r>
              <a:rPr lang="en-US" dirty="0" smtClean="0"/>
              <a:t> centuries</a:t>
            </a:r>
          </a:p>
          <a:p>
            <a:pPr lvl="1"/>
            <a:r>
              <a:rPr lang="en-US" dirty="0" smtClean="0"/>
              <a:t>First settled by the British in 1627/1628. The British controlled Barbados until 1966.</a:t>
            </a:r>
          </a:p>
          <a:p>
            <a:pPr lvl="1"/>
            <a:r>
              <a:rPr lang="en-US" dirty="0" smtClean="0"/>
              <a:t>At first, the British</a:t>
            </a:r>
          </a:p>
          <a:p>
            <a:pPr lvl="1">
              <a:buNone/>
            </a:pPr>
            <a:r>
              <a:rPr lang="en-US" dirty="0" smtClean="0"/>
              <a:t>used white indentured</a:t>
            </a:r>
          </a:p>
          <a:p>
            <a:pPr lvl="1">
              <a:buNone/>
            </a:pPr>
            <a:r>
              <a:rPr lang="en-US" dirty="0" smtClean="0"/>
              <a:t>servants. Clearing the </a:t>
            </a:r>
          </a:p>
          <a:p>
            <a:pPr lvl="1">
              <a:buNone/>
            </a:pPr>
            <a:r>
              <a:rPr lang="en-US" dirty="0" smtClean="0"/>
              <a:t>land in order </a:t>
            </a:r>
          </a:p>
          <a:p>
            <a:pPr lvl="1">
              <a:buNone/>
            </a:pPr>
            <a:r>
              <a:rPr lang="en-US" dirty="0" smtClean="0"/>
              <a:t>to farm it was labor intensive. </a:t>
            </a:r>
          </a:p>
          <a:p>
            <a:pPr lvl="1"/>
            <a:r>
              <a:rPr lang="en-US" dirty="0" smtClean="0"/>
              <a:t>Grew tobacco, cotton,</a:t>
            </a:r>
          </a:p>
          <a:p>
            <a:pPr lvl="1">
              <a:buNone/>
            </a:pPr>
            <a:r>
              <a:rPr lang="en-US" dirty="0" smtClean="0"/>
              <a:t>indigo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209800" y="457200"/>
            <a:ext cx="5029200" cy="877887"/>
          </a:xfrm>
        </p:spPr>
        <p:txBody>
          <a:bodyPr/>
          <a:lstStyle/>
          <a:p>
            <a:r>
              <a:rPr lang="en-US" sz="3600" dirty="0" smtClean="0"/>
              <a:t>Barbados</a:t>
            </a:r>
            <a:endParaRPr lang="en-US" sz="3600" dirty="0"/>
          </a:p>
        </p:txBody>
      </p:sp>
      <p:pic>
        <p:nvPicPr>
          <p:cNvPr id="26626" name="Picture 2" descr="http://www.worldatlas.com/webimage/countrys/namerica/caribb/bbcari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9986" y="3352800"/>
            <a:ext cx="4757058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.yimg.com/pw/images/spaceou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028" name="Picture 4" descr="http://www.donegallpass.org/assets/images/autogen/a_Abolition_SugarCutAntgua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7258" y="3733800"/>
            <a:ext cx="4518142" cy="2876551"/>
          </a:xfrm>
          <a:prstGeom prst="rect">
            <a:avLst/>
          </a:prstGeom>
          <a:noFill/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609600" y="457200"/>
            <a:ext cx="8153400" cy="8778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Barbados: </a:t>
            </a:r>
            <a:r>
              <a:rPr 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witch to sugar cane production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752600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Land became consolidated in large plantations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African slaves brought in to work alongside white indentured servants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Far from the supervision of the colonial state, white elites treated both white and black laborers terribly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3886200"/>
            <a:ext cx="3581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Many laborers died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White indentured servants who got their freedom stayed on the cane plantations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No opportunity for land ownership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579</TotalTime>
  <Words>1346</Words>
  <Application>Microsoft Office PowerPoint</Application>
  <PresentationFormat>On-screen Show (4:3)</PresentationFormat>
  <Paragraphs>167</Paragraphs>
  <Slides>21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Hardcover</vt:lpstr>
      <vt:lpstr>Land Empires of the New World</vt:lpstr>
      <vt:lpstr>Class Goals  You will be able to: </vt:lpstr>
      <vt:lpstr>Movie Clip</vt:lpstr>
      <vt:lpstr>Transatlantic Slavery: The Middle Passage</vt:lpstr>
      <vt:lpstr>The Atlantic World</vt:lpstr>
      <vt:lpstr>Case Study: Britain and Barbados</vt:lpstr>
      <vt:lpstr>Labor in Britain</vt:lpstr>
      <vt:lpstr>Barbados</vt:lpstr>
      <vt:lpstr>Slide 9</vt:lpstr>
      <vt:lpstr>Transformation of Slavery in the Atlantic World</vt:lpstr>
      <vt:lpstr>Louis XIV’s “Code Noir”</vt:lpstr>
      <vt:lpstr>Louis XIV’s “Code Noir”</vt:lpstr>
      <vt:lpstr>Resistance to Slavery in the Atlantic World</vt:lpstr>
      <vt:lpstr>The Interesting Narrative of the Life of Olaudah Equiano</vt:lpstr>
      <vt:lpstr>Abolition of Slavery</vt:lpstr>
      <vt:lpstr>Why did Atlantic slavery last so long?</vt:lpstr>
      <vt:lpstr>Racialized Slavery</vt:lpstr>
      <vt:lpstr>Race: An Illusion</vt:lpstr>
      <vt:lpstr>A Spectrum of Labor Conditions</vt:lpstr>
      <vt:lpstr>Spectrum of Labor in the Twenty-First Century</vt:lpstr>
      <vt:lpstr>Class Goals  You will be able to: 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Christianity and the Limits of Success</dc:title>
  <dc:creator>Junko</dc:creator>
  <cp:lastModifiedBy>Scarlett</cp:lastModifiedBy>
  <cp:revision>166</cp:revision>
  <dcterms:created xsi:type="dcterms:W3CDTF">2014-08-18T02:14:33Z</dcterms:created>
  <dcterms:modified xsi:type="dcterms:W3CDTF">2014-11-19T23:17:07Z</dcterms:modified>
</cp:coreProperties>
</file>